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14"/>
  </p:notesMasterIdLst>
  <p:sldIdLst>
    <p:sldId id="258" r:id="rId2"/>
    <p:sldId id="262" r:id="rId3"/>
    <p:sldId id="257" r:id="rId4"/>
    <p:sldId id="265" r:id="rId5"/>
    <p:sldId id="274" r:id="rId6"/>
    <p:sldId id="275" r:id="rId7"/>
    <p:sldId id="268" r:id="rId8"/>
    <p:sldId id="272" r:id="rId9"/>
    <p:sldId id="280" r:id="rId10"/>
    <p:sldId id="279" r:id="rId11"/>
    <p:sldId id="276" r:id="rId12"/>
    <p:sldId id="273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6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DF84CC-D32E-4C97-A192-46AC94BC8A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331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A567C-7A07-4CF1-B8CC-2450FE3B2E1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31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5B3F4-7DE1-466E-A3FE-B29E3DDAFF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225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C4F23-AD15-4503-ADB0-4ED76510C13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148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D6BCB-1AC6-43F7-9545-61F4B7CCA4A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20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88BF7-BCBA-4DD0-B6FE-CF90AD53AFF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10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62572-1A4E-42B9-81D4-70E0E8B8DA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36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ACA4E-02F0-4318-9C8A-514A60C2226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28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FF586-2A31-43CB-A3AC-E36E8729E5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333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12AA-0CBB-4ACF-B6D5-8938B837CE4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843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775D6-A061-48EE-9771-0CD2CDBD9BE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73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6519F-A990-45C7-918A-A6B96B88EDB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05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E64FFC-34B6-49BB-9F84-B6AEB5D24B4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76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zeik@mtk.nyme.h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ojansz@mtk.nyme.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Óvári vár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C0C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b="1" dirty="0" smtClean="0"/>
              <a:t>(AGRÁR)EGYETEMEK </a:t>
            </a:r>
            <a:r>
              <a:rPr lang="hu-HU" sz="3200" b="1" dirty="0" smtClean="0"/>
              <a:t>SZEREPE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b="1" dirty="0" smtClean="0"/>
              <a:t>A </a:t>
            </a:r>
            <a:r>
              <a:rPr lang="hu-HU" sz="3200" b="1" dirty="0" smtClean="0"/>
              <a:t>HELYI </a:t>
            </a:r>
            <a:r>
              <a:rPr lang="hu-HU" sz="3200" b="1" dirty="0" smtClean="0"/>
              <a:t>GAZDASÁGFEJLESZTÉSBEN</a:t>
            </a:r>
            <a:endParaRPr lang="hu-HU" sz="32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064"/>
            <a:ext cx="6400800" cy="1872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Mezei Katalin 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NYME MÉK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Troján Szabolcs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NYME MÉK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91680" y="1641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Generációk diskurzusa a regionális tudományról</a:t>
            </a:r>
            <a:endParaRPr lang="hu-HU" sz="2800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167844" y="621166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Győr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2012.11.23.</a:t>
            </a:r>
            <a:endParaRPr lang="hu-HU" sz="1600" dirty="0"/>
          </a:p>
        </p:txBody>
      </p:sp>
      <p:sp>
        <p:nvSpPr>
          <p:cNvPr id="2" name="Téglalap 1"/>
          <p:cNvSpPr/>
          <p:nvPr/>
        </p:nvSpPr>
        <p:spPr>
          <a:xfrm>
            <a:off x="2430225" y="3103759"/>
            <a:ext cx="47404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b="1" i="1" dirty="0" smtClean="0">
                <a:solidFill>
                  <a:schemeClr val="tx1"/>
                </a:solidFill>
              </a:rPr>
              <a:t>- Egy gondolatkísérlet margójára 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1" t="17943" r="7323" b="10002"/>
          <a:stretch>
            <a:fillRect/>
          </a:stretch>
        </p:blipFill>
        <p:spPr>
          <a:xfrm>
            <a:off x="0" y="-11500"/>
            <a:ext cx="9144000" cy="687875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5777" y="2323593"/>
            <a:ext cx="360362" cy="4111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815556" y="2557100"/>
            <a:ext cx="360363" cy="4111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943893" y="4804424"/>
            <a:ext cx="360363" cy="4111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3455193" y="2636837"/>
            <a:ext cx="360363" cy="4111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443663" y="2636838"/>
            <a:ext cx="360362" cy="4111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405731" y="2060575"/>
            <a:ext cx="314325" cy="266700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1291139" y="4113212"/>
            <a:ext cx="314325" cy="266700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4985615" y="4797425"/>
            <a:ext cx="314325" cy="266700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4453731" y="2217375"/>
            <a:ext cx="338138" cy="339725"/>
          </a:xfrm>
          <a:prstGeom prst="star4">
            <a:avLst>
              <a:gd name="adj" fmla="val 12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4791869" y="3293774"/>
            <a:ext cx="338137" cy="339725"/>
          </a:xfrm>
          <a:prstGeom prst="star4">
            <a:avLst>
              <a:gd name="adj" fmla="val 12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6804025" y="1773238"/>
            <a:ext cx="338138" cy="339725"/>
          </a:xfrm>
          <a:prstGeom prst="star4">
            <a:avLst>
              <a:gd name="adj" fmla="val 12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4175919" y="3906837"/>
            <a:ext cx="338137" cy="339725"/>
          </a:xfrm>
          <a:prstGeom prst="star4">
            <a:avLst>
              <a:gd name="adj" fmla="val 12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3505993" y="2914650"/>
            <a:ext cx="314325" cy="266700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79388" y="6308725"/>
            <a:ext cx="2452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 </a:t>
            </a:r>
            <a:r>
              <a:rPr lang="hu-HU" sz="1000"/>
              <a:t>Forrás: Rechnitzer-Smahó, 2007, </a:t>
            </a:r>
          </a:p>
          <a:p>
            <a:r>
              <a:rPr lang="hu-HU" sz="1000"/>
              <a:t>             alapján saját szerkesztés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45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Jövőbeli kutatási irány – </a:t>
            </a:r>
            <a:br>
              <a:rPr lang="hu-HU" dirty="0" smtClean="0"/>
            </a:br>
            <a:r>
              <a:rPr lang="hu-HU" dirty="0" smtClean="0"/>
              <a:t>regionális input-output modell</a:t>
            </a:r>
          </a:p>
        </p:txBody>
      </p:sp>
      <p:sp>
        <p:nvSpPr>
          <p:cNvPr id="11267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46CCBAB-8985-4332-85D5-B95B51F9C17B}" type="slidenum">
              <a:rPr lang="hu-HU" smtClean="0"/>
              <a:pPr eaLnBrk="1" hangingPunct="1"/>
              <a:t>11</a:t>
            </a:fld>
            <a:endParaRPr lang="hu-H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2345"/>
            <a:ext cx="727280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42340" y="6440921"/>
            <a:ext cx="172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hu-HU" sz="1000" i="1" dirty="0">
                <a:latin typeface="Arial" charset="0"/>
                <a:cs typeface="Times New Roman" pitchFamily="18" charset="0"/>
              </a:rPr>
              <a:t>Forrás: </a:t>
            </a:r>
            <a:r>
              <a:rPr lang="hu-HU" sz="1000" dirty="0">
                <a:latin typeface="Arial" charset="0"/>
                <a:cs typeface="Times New Roman" pitchFamily="18" charset="0"/>
              </a:rPr>
              <a:t>Saját szerkesztés</a:t>
            </a:r>
            <a:endParaRPr lang="hu-HU" dirty="0">
              <a:latin typeface="Arial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7380312" y="3573016"/>
            <a:ext cx="1296144" cy="792088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5555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564904"/>
            <a:ext cx="7380312" cy="1143000"/>
          </a:xfrm>
        </p:spPr>
        <p:txBody>
          <a:bodyPr/>
          <a:lstStyle/>
          <a:p>
            <a:pPr algn="ctr" eaLnBrk="1" hangingPunct="1"/>
            <a:r>
              <a:rPr lang="hu-HU" dirty="0" smtClean="0"/>
              <a:t>Köszönjük a figyelmet!</a:t>
            </a:r>
          </a:p>
        </p:txBody>
      </p:sp>
      <p:sp>
        <p:nvSpPr>
          <p:cNvPr id="12290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697A48C-B7EF-4430-B312-9A6140002FB7}" type="slidenum">
              <a:rPr lang="hu-HU" smtClean="0"/>
              <a:pPr eaLnBrk="1" hangingPunct="1"/>
              <a:t>12</a:t>
            </a:fld>
            <a:endParaRPr lang="hu-HU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1763688" y="393305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hlinkClick r:id="rId3"/>
              </a:rPr>
              <a:t>mezeik@</a:t>
            </a:r>
            <a:r>
              <a:rPr lang="hu-HU" dirty="0" err="1" smtClean="0">
                <a:hlinkClick r:id="rId3"/>
              </a:rPr>
              <a:t>mtk.nyme.hu</a:t>
            </a:r>
            <a:endParaRPr lang="hu-HU" dirty="0" smtClean="0"/>
          </a:p>
          <a:p>
            <a:pPr algn="ctr"/>
            <a:r>
              <a:rPr lang="hu-HU" dirty="0" err="1" smtClean="0">
                <a:hlinkClick r:id="rId4"/>
              </a:rPr>
              <a:t>trojansz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mtk.nyme.hu</a:t>
            </a:r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A témaválasztás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628775"/>
            <a:ext cx="7380312" cy="5229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dirty="0" smtClean="0"/>
              <a:t>A magyar felsőoktatás reformja;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„történelmi előzmények” USA, </a:t>
            </a:r>
            <a:r>
              <a:rPr lang="hu-HU" dirty="0" err="1" smtClean="0"/>
              <a:t>NY-Eu</a:t>
            </a:r>
            <a:r>
              <a:rPr lang="hu-HU" dirty="0" smtClean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Felsőoktatás tömegesedése,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Költségvetési nyomás erősödése,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Jóléti államok válsága – az állam kivonulása.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Útkeresés: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Finanszírozási struktúra változtatása;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Proaktív hozzáállás;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Újszerű kezdeményezések - 3 féle modell.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Magyar sajátosságok: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Késleltetett tömegoktatás,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Intézményi integrációk.</a:t>
            </a:r>
          </a:p>
          <a:p>
            <a:pPr lvl="1" eaLnBrk="1" hangingPunct="1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4098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8D780BD-3A6D-4BB2-BF4F-5DE21A1A83C1}" type="slidenum">
              <a:rPr lang="hu-HU" smtClean="0"/>
              <a:pPr eaLnBrk="1" hangingPunct="1"/>
              <a:t>2</a:t>
            </a:fld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Clark vállalkozói egyeteme, 1998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828800"/>
            <a:ext cx="6923112" cy="4552950"/>
          </a:xfrm>
        </p:spPr>
        <p:txBody>
          <a:bodyPr/>
          <a:lstStyle/>
          <a:p>
            <a:pPr eaLnBrk="1" hangingPunct="1"/>
            <a:r>
              <a:rPr lang="hu-HU" dirty="0" smtClean="0"/>
              <a:t>Erős, professzionális menedzsment;</a:t>
            </a:r>
          </a:p>
          <a:p>
            <a:pPr eaLnBrk="1" hangingPunct="1"/>
            <a:r>
              <a:rPr lang="hu-HU" dirty="0" smtClean="0"/>
              <a:t>Fejlesztő perifériák (</a:t>
            </a:r>
            <a:r>
              <a:rPr lang="hu-HU" dirty="0" err="1" smtClean="0"/>
              <a:t>outreach</a:t>
            </a:r>
            <a:r>
              <a:rPr lang="hu-HU" dirty="0" smtClean="0"/>
              <a:t> tevékenységek) – mátrix jellegű szervezet;</a:t>
            </a:r>
          </a:p>
          <a:p>
            <a:pPr eaLnBrk="1" hangingPunct="1"/>
            <a:r>
              <a:rPr lang="hu-HU" dirty="0" smtClean="0"/>
              <a:t>Diverzifikált finanszírozás;</a:t>
            </a:r>
          </a:p>
          <a:p>
            <a:pPr eaLnBrk="1" hangingPunct="1"/>
            <a:r>
              <a:rPr lang="hu-HU" dirty="0" smtClean="0"/>
              <a:t>Stimulált akadémiai hátország;</a:t>
            </a:r>
          </a:p>
          <a:p>
            <a:pPr eaLnBrk="1" hangingPunct="1"/>
            <a:r>
              <a:rPr lang="hu-HU" dirty="0" smtClean="0"/>
              <a:t>Integrált vállalkozói kultúra.</a:t>
            </a:r>
          </a:p>
        </p:txBody>
      </p:sp>
      <p:sp>
        <p:nvSpPr>
          <p:cNvPr id="512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68D0D6B-2CA5-4CEF-B4E3-48A87BD4434C}" type="slidenum">
              <a:rPr lang="hu-HU" smtClean="0"/>
              <a:pPr eaLnBrk="1" hangingPunct="1"/>
              <a:t>3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dirty="0" err="1" smtClean="0"/>
              <a:t>Etzkowitz</a:t>
            </a:r>
            <a:r>
              <a:rPr lang="hu-HU" sz="4000" dirty="0" smtClean="0"/>
              <a:t> vállalkozói egyetemi modellje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844675"/>
            <a:ext cx="7139012" cy="4302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smtClean="0"/>
              <a:t>Az akadémiai forradalmak hatására a vállalkozás egyetemi szintű misszióvá vált</a:t>
            </a:r>
          </a:p>
          <a:p>
            <a:pPr eaLnBrk="1" hangingPunct="1"/>
            <a:r>
              <a:rPr lang="hu-HU" dirty="0" smtClean="0"/>
              <a:t>Vállalkozói tevékenység = egyetem harmadik szerepe</a:t>
            </a:r>
          </a:p>
          <a:p>
            <a:pPr eaLnBrk="1" hangingPunct="1"/>
            <a:r>
              <a:rPr lang="hu-HU" dirty="0" smtClean="0"/>
              <a:t>Vállalkozóivá válás útjai</a:t>
            </a:r>
          </a:p>
          <a:p>
            <a:pPr lvl="1" eaLnBrk="1" hangingPunct="1"/>
            <a:r>
              <a:rPr lang="hu-HU" dirty="0" smtClean="0"/>
              <a:t>Kutatási misszió kiterjesztése (MIT)</a:t>
            </a:r>
          </a:p>
          <a:p>
            <a:pPr lvl="1" eaLnBrk="1" hangingPunct="1"/>
            <a:r>
              <a:rPr lang="hu-HU" dirty="0" smtClean="0"/>
              <a:t>Oktatási misszió része - vállalkozói képzési program (</a:t>
            </a:r>
            <a:r>
              <a:rPr lang="hu-HU" dirty="0" err="1" smtClean="0"/>
              <a:t>Linkoping</a:t>
            </a:r>
            <a:r>
              <a:rPr lang="hu-HU" dirty="0" smtClean="0"/>
              <a:t> modell, Svédország) </a:t>
            </a:r>
          </a:p>
        </p:txBody>
      </p:sp>
      <p:sp>
        <p:nvSpPr>
          <p:cNvPr id="614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DBE9695-A8F0-42BA-856B-166A10EEDB8D}" type="slidenum">
              <a:rPr lang="hu-HU" smtClean="0"/>
              <a:pPr eaLnBrk="1" hangingPunct="1"/>
              <a:t>4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Triple Helix modell</a:t>
            </a:r>
          </a:p>
        </p:txBody>
      </p:sp>
      <p:pic>
        <p:nvPicPr>
          <p:cNvPr id="7172" name="Picture 4" descr="6ab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688" y="1844824"/>
            <a:ext cx="7380312" cy="3584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92FDDA1-9BBA-4312-A252-31C0AF1C87E8}" type="slidenum">
              <a:rPr lang="hu-HU" smtClean="0"/>
              <a:pPr eaLnBrk="1" hangingPunct="1"/>
              <a:t>5</a:t>
            </a:fld>
            <a:endParaRPr lang="hu-HU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63687" y="6165850"/>
            <a:ext cx="6934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u-HU" sz="1000" i="1" dirty="0"/>
              <a:t>Forrás:</a:t>
            </a:r>
            <a:r>
              <a:rPr lang="hu-HU" sz="1000" dirty="0"/>
              <a:t> </a:t>
            </a:r>
            <a:r>
              <a:rPr lang="hu-HU" sz="1000" dirty="0" err="1"/>
              <a:t>Etzkowitz-Leydesdorff</a:t>
            </a:r>
            <a:r>
              <a:rPr lang="hu-HU" sz="1000" dirty="0"/>
              <a:t>, 2000. p. 111.</a:t>
            </a:r>
            <a:r>
              <a:rPr lang="hu-H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dirty="0" err="1" smtClean="0"/>
              <a:t>Goddard</a:t>
            </a:r>
            <a:r>
              <a:rPr lang="hu-HU" sz="4000" dirty="0" smtClean="0"/>
              <a:t> regionális elkötelezettségű egyeteme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600200"/>
            <a:ext cx="7129487" cy="4530725"/>
          </a:xfrm>
        </p:spPr>
        <p:txBody>
          <a:bodyPr/>
          <a:lstStyle/>
          <a:p>
            <a:pPr eaLnBrk="1" hangingPunct="1"/>
            <a:r>
              <a:rPr lang="hu-HU" dirty="0" smtClean="0"/>
              <a:t>Tanuló régió paradigmarendszere;</a:t>
            </a:r>
          </a:p>
          <a:p>
            <a:pPr eaLnBrk="1" hangingPunct="1"/>
            <a:r>
              <a:rPr lang="hu-HU" dirty="0" smtClean="0"/>
              <a:t>Az egyetemek a tudáshálózatok csomópontjai;</a:t>
            </a:r>
          </a:p>
          <a:p>
            <a:pPr eaLnBrk="1" hangingPunct="1"/>
            <a:r>
              <a:rPr lang="hu-HU" dirty="0" smtClean="0"/>
              <a:t>Harmadik szerep = társadalmi/közösségi szolgáltatások összessége;</a:t>
            </a:r>
          </a:p>
          <a:p>
            <a:pPr eaLnBrk="1" hangingPunct="1"/>
            <a:r>
              <a:rPr lang="hu-HU" dirty="0" smtClean="0"/>
              <a:t>Vállalkozói tevékenység a helyi gazdasághoz kötődik.</a:t>
            </a:r>
          </a:p>
        </p:txBody>
      </p:sp>
      <p:sp>
        <p:nvSpPr>
          <p:cNvPr id="8194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996E2EB-1876-41D9-9AFC-3C8255567F2D}" type="slidenum">
              <a:rPr lang="hu-HU" smtClean="0"/>
              <a:pPr eaLnBrk="1" hangingPunct="1"/>
              <a:t>6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6" y="333375"/>
            <a:ext cx="73803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Egyetem és régió kölcsönhatásának modellje</a:t>
            </a:r>
          </a:p>
        </p:txBody>
      </p:sp>
      <p:sp>
        <p:nvSpPr>
          <p:cNvPr id="9218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29BDF0E-4025-49A7-8B3D-18D53281FFA5}" type="slidenum">
              <a:rPr lang="hu-HU" smtClean="0"/>
              <a:pPr eaLnBrk="1" hangingPunct="1"/>
              <a:t>7</a:t>
            </a:fld>
            <a:endParaRPr lang="hu-HU" smtClean="0"/>
          </a:p>
        </p:txBody>
      </p:sp>
      <p:sp>
        <p:nvSpPr>
          <p:cNvPr id="9220" name="Rectangle 2960"/>
          <p:cNvSpPr>
            <a:spLocks noChangeArrowheads="1"/>
          </p:cNvSpPr>
          <p:nvPr/>
        </p:nvSpPr>
        <p:spPr bwMode="auto">
          <a:xfrm>
            <a:off x="1763687" y="6165850"/>
            <a:ext cx="6934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u-HU" sz="1000" i="1" dirty="0"/>
              <a:t>Forrás:</a:t>
            </a:r>
            <a:r>
              <a:rPr lang="hu-HU" sz="1000" dirty="0"/>
              <a:t> </a:t>
            </a:r>
            <a:r>
              <a:rPr lang="hu-HU" sz="1000" dirty="0" err="1"/>
              <a:t>Goddard</a:t>
            </a:r>
            <a:r>
              <a:rPr lang="hu-HU" sz="1000" dirty="0"/>
              <a:t>, 1999. p. 8.</a:t>
            </a:r>
            <a:r>
              <a:rPr lang="hu-HU" sz="2000" dirty="0"/>
              <a:t> </a:t>
            </a:r>
          </a:p>
        </p:txBody>
      </p:sp>
      <p:pic>
        <p:nvPicPr>
          <p:cNvPr id="9221" name="Picture 2961" descr="7ab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3187"/>
            <a:ext cx="7308304" cy="4260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dirty="0" smtClean="0"/>
              <a:t>Magyarországi alkalmazhatóság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600200"/>
            <a:ext cx="7129487" cy="4924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Eredeti állapotában egyik modell sem alkalmazható:</a:t>
            </a:r>
          </a:p>
          <a:p>
            <a:pPr lvl="2">
              <a:lnSpc>
                <a:spcPct val="90000"/>
              </a:lnSpc>
            </a:pPr>
            <a:r>
              <a:rPr lang="hu-HU" dirty="0" smtClean="0"/>
              <a:t>Clark: törvénymódosítást feltételez</a:t>
            </a:r>
            <a:r>
              <a:rPr lang="hu-HU" dirty="0" smtClean="0"/>
              <a:t>; (</a:t>
            </a:r>
            <a:r>
              <a:rPr lang="hu-HU" dirty="0" err="1" smtClean="0"/>
              <a:t>Hrubos</a:t>
            </a:r>
            <a:r>
              <a:rPr lang="hu-HU" dirty="0" smtClean="0"/>
              <a:t>, 2004)</a:t>
            </a:r>
            <a:endParaRPr lang="hu-HU" dirty="0" smtClean="0"/>
          </a:p>
          <a:p>
            <a:pPr lvl="2">
              <a:lnSpc>
                <a:spcPct val="90000"/>
              </a:lnSpc>
            </a:pPr>
            <a:r>
              <a:rPr lang="hu-HU" dirty="0" err="1" smtClean="0"/>
              <a:t>Etzkowitz</a:t>
            </a:r>
            <a:r>
              <a:rPr lang="hu-HU" dirty="0" smtClean="0"/>
              <a:t>: komoly kormányzati támogatást igényel</a:t>
            </a:r>
            <a:r>
              <a:rPr lang="hu-HU" dirty="0" smtClean="0"/>
              <a:t>; (Varga, Erdős, Gál, Lengyel, Barta…)</a:t>
            </a:r>
            <a:endParaRPr lang="hu-HU" dirty="0" smtClean="0"/>
          </a:p>
          <a:p>
            <a:pPr lvl="2">
              <a:lnSpc>
                <a:spcPct val="90000"/>
              </a:lnSpc>
            </a:pPr>
            <a:r>
              <a:rPr lang="hu-HU" dirty="0" err="1" smtClean="0"/>
              <a:t>Goddard</a:t>
            </a:r>
            <a:r>
              <a:rPr lang="hu-HU" dirty="0" smtClean="0"/>
              <a:t>: egyetemi kezdeményezés, aktív társadalmi részvétel, helyi </a:t>
            </a:r>
            <a:r>
              <a:rPr lang="hu-HU" dirty="0" smtClean="0"/>
              <a:t>beágyazottság (Mezei, 2008; Gál, 2010)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Minden eset egyedi – nincs általánosan a</a:t>
            </a:r>
            <a:r>
              <a:rPr lang="hu-HU" dirty="0" smtClean="0">
                <a:latin typeface="Arial" charset="0"/>
              </a:rPr>
              <a:t>l</a:t>
            </a:r>
            <a:r>
              <a:rPr lang="hu-HU" dirty="0" smtClean="0"/>
              <a:t>kalmazható </a:t>
            </a:r>
            <a:r>
              <a:rPr lang="hu-HU" dirty="0" smtClean="0"/>
              <a:t>módszertan</a:t>
            </a:r>
            <a:endParaRPr lang="hu-HU" dirty="0" smtClean="0"/>
          </a:p>
        </p:txBody>
      </p:sp>
      <p:sp>
        <p:nvSpPr>
          <p:cNvPr id="1024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D537506-1469-45D0-BA88-8A2C10785ECF}" type="slidenum">
              <a:rPr lang="hu-HU" smtClean="0"/>
              <a:pPr eaLnBrk="1" hangingPunct="1"/>
              <a:t>8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Adalékok a speciális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</a:t>
            </a:r>
            <a:r>
              <a:rPr lang="hu-HU" dirty="0" smtClean="0"/>
              <a:t>magyar út” megtalálásához</a:t>
            </a:r>
            <a:endParaRPr lang="hu-HU" dirty="0" smtClean="0">
              <a:latin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Alkalmazható-e karokra</a:t>
            </a:r>
            <a:r>
              <a:rPr lang="hu-HU" dirty="0" smtClean="0"/>
              <a:t>?</a:t>
            </a:r>
            <a:r>
              <a:rPr lang="hu-HU" dirty="0" smtClean="0">
                <a:cs typeface="Arial" charset="0"/>
              </a:rPr>
              <a:t> netán főiskolákra</a:t>
            </a:r>
            <a:r>
              <a:rPr lang="hu-HU" dirty="0" smtClean="0">
                <a:cs typeface="Arial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 egy </a:t>
            </a:r>
            <a:r>
              <a:rPr lang="hu-HU" dirty="0" smtClean="0"/>
              <a:t>egyetem </a:t>
            </a:r>
            <a:r>
              <a:rPr lang="hu-HU" dirty="0" smtClean="0">
                <a:cs typeface="Arial" charset="0"/>
              </a:rPr>
              <a:t>≠ egy </a:t>
            </a:r>
            <a:r>
              <a:rPr lang="hu-HU" dirty="0" smtClean="0">
                <a:cs typeface="Arial" charset="0"/>
              </a:rPr>
              <a:t>campus</a:t>
            </a:r>
            <a:endParaRPr lang="hu-HU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dirty="0" smtClean="0"/>
              <a:t>Agrár </a:t>
            </a:r>
            <a:r>
              <a:rPr lang="hu-HU" dirty="0" smtClean="0"/>
              <a:t>sajátosságok </a:t>
            </a:r>
            <a:endParaRPr lang="hu-HU" dirty="0" smtClean="0"/>
          </a:p>
          <a:p>
            <a:pPr lvl="1">
              <a:lnSpc>
                <a:spcPct val="90000"/>
              </a:lnSpc>
            </a:pPr>
            <a:r>
              <a:rPr lang="hu-HU" dirty="0" smtClean="0"/>
              <a:t>spin </a:t>
            </a:r>
            <a:r>
              <a:rPr lang="hu-HU" dirty="0" err="1" smtClean="0"/>
              <a:t>off</a:t>
            </a:r>
            <a:r>
              <a:rPr lang="hu-HU" dirty="0" smtClean="0"/>
              <a:t> – egyedi szervezeti </a:t>
            </a:r>
            <a:r>
              <a:rPr lang="hu-HU" dirty="0" smtClean="0"/>
              <a:t>megoldások, 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speciális üzleti lehetőségek – mintagazdaságok </a:t>
            </a:r>
          </a:p>
          <a:p>
            <a:pPr lvl="1">
              <a:lnSpc>
                <a:spcPct val="90000"/>
              </a:lnSpc>
            </a:pPr>
            <a:r>
              <a:rPr lang="hu-HU" dirty="0" err="1" smtClean="0"/>
              <a:t>Bio</a:t>
            </a:r>
            <a:r>
              <a:rPr lang="hu-HU" dirty="0" smtClean="0"/>
              <a:t>/géntechnológia – versenyképesség 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Helyi beágyazottság – helyi prominenciák 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Számszerűsíthető-e a hatás</a:t>
            </a:r>
            <a:r>
              <a:rPr lang="hu-HU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Helyi, vagy regionális szinten?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D6BCB-1AC6-43F7-9545-61F4B7CCA4A7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359</Words>
  <Application>Microsoft Office PowerPoint</Application>
  <PresentationFormat>Diavetítés a képernyőre (4:3 oldalarány)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(AGRÁR)EGYETEMEK SZEREPE  A HELYI GAZDASÁGFEJLESZTÉSBEN</vt:lpstr>
      <vt:lpstr>A témaválasztás</vt:lpstr>
      <vt:lpstr>Clark vállalkozói egyeteme, 1998</vt:lpstr>
      <vt:lpstr>Etzkowitz vállalkozói egyetemi modellje</vt:lpstr>
      <vt:lpstr>Triple Helix modell</vt:lpstr>
      <vt:lpstr>Goddard regionális elkötelezettségű egyeteme</vt:lpstr>
      <vt:lpstr>Egyetem és régió kölcsönhatásának modellje</vt:lpstr>
      <vt:lpstr>Magyarországi alkalmazhatóság</vt:lpstr>
      <vt:lpstr>Adalékok a speciális  „magyar út” megtalálásához</vt:lpstr>
      <vt:lpstr>10. dia</vt:lpstr>
      <vt:lpstr>Jövőbeli kutatási irány –  regionális input-output modell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Egyetemek szerepe a regionális gazdaságfejlesztésben</dc:title>
  <dc:creator>Mezei Katalin</dc:creator>
  <cp:lastModifiedBy>Mezeik</cp:lastModifiedBy>
  <cp:revision>69</cp:revision>
  <dcterms:created xsi:type="dcterms:W3CDTF">2006-10-07T15:33:26Z</dcterms:created>
  <dcterms:modified xsi:type="dcterms:W3CDTF">2012-11-22T20:54:49Z</dcterms:modified>
</cp:coreProperties>
</file>