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3" r:id="rId4"/>
    <p:sldId id="262" r:id="rId5"/>
    <p:sldId id="265" r:id="rId6"/>
    <p:sldId id="261" r:id="rId7"/>
    <p:sldId id="264" r:id="rId8"/>
    <p:sldId id="267" r:id="rId9"/>
    <p:sldId id="269" r:id="rId10"/>
    <p:sldId id="270" r:id="rId11"/>
    <p:sldId id="268" r:id="rId12"/>
    <p:sldId id="271" r:id="rId13"/>
  </p:sldIdLst>
  <p:sldSz cx="9144000" cy="6858000" type="screen4x3"/>
  <p:notesSz cx="6858000" cy="9144000"/>
  <p:embeddedFontLst>
    <p:embeddedFont>
      <p:font typeface="Century Gothic" pitchFamily="34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F16E93BA-98CF-47F6-B2BA-A43DB962C79C}">
          <p14:sldIdLst>
            <p14:sldId id="256"/>
            <p14:sldId id="263"/>
          </p14:sldIdLst>
        </p14:section>
        <p14:section name="Első szakasz" id="{7764CC52-B2D4-49D7-A9DF-A26AC28AE9C0}">
          <p14:sldIdLst>
            <p14:sldId id="262"/>
            <p14:sldId id="265"/>
            <p14:sldId id="261"/>
            <p14:sldId id="264"/>
            <p14:sldId id="267"/>
            <p14:sldId id="269"/>
            <p14:sldId id="270"/>
            <p14:sldId id="268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62" autoAdjust="0"/>
    <p:restoredTop sz="88810" autoAdjust="0"/>
  </p:normalViewPr>
  <p:slideViewPr>
    <p:cSldViewPr>
      <p:cViewPr>
        <p:scale>
          <a:sx n="80" d="100"/>
          <a:sy n="80" d="100"/>
        </p:scale>
        <p:origin x="-8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16633-CD4D-47DA-B743-9AC2459AC33B}" type="datetimeFigureOut">
              <a:rPr lang="hu-HU" smtClean="0"/>
              <a:pPr/>
              <a:t>2012.11.23.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7B690-2D71-469E-86F4-168E10033D8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626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86EEA-D6EF-4E02-A197-5AD8BBA1665A}" type="datetimeFigureOut">
              <a:rPr lang="hu-HU" smtClean="0"/>
              <a:pPr/>
              <a:t>2012.11.23.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E08A2-3489-47B7-AAAE-7597749CBD8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200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371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Hozzáállás: külső és belső tényezők</a:t>
            </a:r>
            <a:r>
              <a:rPr lang="hu-HU" baseline="0" dirty="0" smtClean="0"/>
              <a:t> befolyásolják</a:t>
            </a:r>
          </a:p>
          <a:p>
            <a:r>
              <a:rPr lang="hu-HU" baseline="0" dirty="0" smtClean="0"/>
              <a:t>. Külső földrajzi, társadalmi, adott kortól </a:t>
            </a:r>
            <a:r>
              <a:rPr lang="hu-HU" baseline="0" dirty="0" err="1" smtClean="0"/>
              <a:t>függó</a:t>
            </a:r>
            <a:r>
              <a:rPr lang="hu-HU" baseline="0" dirty="0" smtClean="0"/>
              <a:t> meghatározottság, technológiai színvonal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Belső: időszemélyiség ( időészlelés, időkezelés, időperspektíva/időorientáció, időtapasztalatok, …</a:t>
            </a:r>
          </a:p>
          <a:p>
            <a:pPr marL="628650" lvl="1" indent="-171450">
              <a:buFontTx/>
              <a:buChar char="-"/>
            </a:pPr>
            <a:r>
              <a:rPr lang="hu-HU" baseline="0" dirty="0" smtClean="0"/>
              <a:t>Szubjektív időtudat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23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 smtClean="0">
                <a:effectLst/>
                <a:latin typeface="+mn-lt"/>
                <a:ea typeface="Calibri"/>
                <a:cs typeface="Times New Roman"/>
              </a:rPr>
              <a:t>Társadalmi szinten a különböző célú tevékenységek időfogyasztását az időmérlegek mérik</a:t>
            </a:r>
            <a:endParaRPr lang="hu-HU" dirty="0" smtClean="0"/>
          </a:p>
          <a:p>
            <a:r>
              <a:rPr lang="hu-HU" dirty="0" smtClean="0"/>
              <a:t>A: </a:t>
            </a:r>
            <a:r>
              <a:rPr lang="hu-HU" sz="1200" dirty="0" err="1" smtClean="0">
                <a:effectLst/>
                <a:latin typeface="+mn-lt"/>
                <a:ea typeface="Calibri"/>
                <a:cs typeface="Times New Roman"/>
              </a:rPr>
              <a:t>a</a:t>
            </a:r>
            <a:r>
              <a:rPr lang="hu-HU" sz="1200" dirty="0" smtClean="0">
                <a:effectLst/>
                <a:latin typeface="+mn-lt"/>
                <a:ea typeface="Calibri"/>
                <a:cs typeface="Times New Roman"/>
              </a:rPr>
              <a:t> teljes vizsgált népességre vonatkozó időfölhasználásokat méri </a:t>
            </a:r>
          </a:p>
          <a:p>
            <a:r>
              <a:rPr lang="hu-HU" sz="1200" dirty="0" smtClean="0">
                <a:effectLst/>
                <a:latin typeface="+mn-lt"/>
                <a:cs typeface="Times New Roman"/>
              </a:rPr>
              <a:t>B: </a:t>
            </a:r>
            <a:r>
              <a:rPr lang="hu-HU" sz="1200" dirty="0" smtClean="0">
                <a:effectLst/>
                <a:latin typeface="+mn-lt"/>
                <a:ea typeface="Calibri"/>
                <a:cs typeface="Times New Roman"/>
              </a:rPr>
              <a:t>az adott tevékenységet végzők arányát, a végzés gyakoriságát mutatja</a:t>
            </a:r>
          </a:p>
          <a:p>
            <a:r>
              <a:rPr lang="hu-HU" sz="1200" dirty="0" smtClean="0">
                <a:effectLst/>
                <a:latin typeface="+mn-lt"/>
                <a:cs typeface="Times New Roman"/>
              </a:rPr>
              <a:t>C:</a:t>
            </a:r>
            <a:r>
              <a:rPr lang="hu-HU" sz="1200" baseline="0" dirty="0" smtClean="0">
                <a:effectLst/>
                <a:latin typeface="+mn-lt"/>
                <a:cs typeface="Times New Roman"/>
              </a:rPr>
              <a:t> </a:t>
            </a:r>
            <a:r>
              <a:rPr lang="hu-HU" sz="1200" dirty="0" smtClean="0">
                <a:effectLst/>
                <a:latin typeface="+mn-lt"/>
                <a:ea typeface="Calibri"/>
                <a:cs typeface="Times New Roman"/>
              </a:rPr>
              <a:t>az adott tevékenységet ténylegesen végzők átlagos időráfordítása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6226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 smtClean="0">
                <a:effectLst/>
                <a:latin typeface="+mn-lt"/>
                <a:ea typeface="Calibri"/>
                <a:cs typeface="Times New Roman"/>
              </a:rPr>
              <a:t>Az idő felhasználásának céljai, arányai, struktúrája, vélt törvényszerűségei szükségessé tették, hogy az egyes „időfogyasztások” különböző szempontok szerint mérhetők és megjeleníthetők legyenek</a:t>
            </a:r>
          </a:p>
          <a:p>
            <a:r>
              <a:rPr lang="hu-HU" sz="1200" dirty="0" smtClean="0">
                <a:effectLst/>
                <a:latin typeface="+mn-lt"/>
                <a:ea typeface="Calibri"/>
                <a:cs typeface="Times New Roman"/>
              </a:rPr>
              <a:t>Szubjektív</a:t>
            </a:r>
            <a:r>
              <a:rPr lang="hu-HU" sz="1200" baseline="0" dirty="0" smtClean="0">
                <a:effectLst/>
                <a:latin typeface="+mn-lt"/>
                <a:ea typeface="Calibri"/>
                <a:cs typeface="Times New Roman"/>
              </a:rPr>
              <a:t> idő léte</a:t>
            </a:r>
            <a:endParaRPr lang="hu-HU" sz="120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hu-HU" sz="1200" dirty="0" smtClean="0">
                <a:effectLst/>
                <a:latin typeface="+mn-lt"/>
                <a:ea typeface="Calibri"/>
                <a:cs typeface="Times New Roman"/>
              </a:rPr>
              <a:t>idő alapú optimalizálásának igénye </a:t>
            </a:r>
          </a:p>
          <a:p>
            <a:r>
              <a:rPr lang="hu-HU" sz="1200" dirty="0" smtClean="0">
                <a:effectLst/>
                <a:latin typeface="+mn-lt"/>
                <a:ea typeface="Calibri"/>
                <a:cs typeface="Times New Roman"/>
              </a:rPr>
              <a:t>Térbeli távolságok áthidalásának időszükséglete időtérképeken ábrázolható</a:t>
            </a:r>
          </a:p>
          <a:p>
            <a:r>
              <a:rPr lang="hu-HU" sz="1200" dirty="0" smtClean="0">
                <a:effectLst/>
                <a:latin typeface="+mn-lt"/>
                <a:ea typeface="Calibri"/>
                <a:cs typeface="Times New Roman"/>
              </a:rPr>
              <a:t> a helyváltoztatásnak a távolság alapú optimalizálás mellett egyéb szempontjai is előtérbe kerültek (idő-, illetve költség alapú optimalizálás), </a:t>
            </a:r>
          </a:p>
          <a:p>
            <a:r>
              <a:rPr lang="hu-HU" sz="1200" dirty="0" smtClean="0">
                <a:effectLst/>
                <a:latin typeface="+mn-lt"/>
                <a:ea typeface="Calibri"/>
                <a:cs typeface="Times New Roman"/>
              </a:rPr>
              <a:t>Két földrajzi pont között így nemcsak a földrajzi tér ábrázolható, hanem a pontok közötti távolság megtételéhez szükséges időtávolság alapján az időtér</a:t>
            </a:r>
            <a:endParaRPr lang="hu-HU" dirty="0" smtClean="0"/>
          </a:p>
          <a:p>
            <a:r>
              <a:rPr lang="hu-HU" dirty="0" err="1" smtClean="0"/>
              <a:t>Izopletek</a:t>
            </a:r>
            <a:r>
              <a:rPr lang="hu-HU" dirty="0" smtClean="0"/>
              <a:t>: </a:t>
            </a:r>
            <a:r>
              <a:rPr lang="hu-HU" sz="1200" dirty="0" smtClean="0">
                <a:effectLst/>
                <a:latin typeface="+mn-lt"/>
                <a:ea typeface="Calibri"/>
                <a:cs typeface="Times New Roman"/>
              </a:rPr>
              <a:t>A térbeli eloszlások ábrázolására az </a:t>
            </a:r>
            <a:r>
              <a:rPr lang="hu-HU" sz="1200" dirty="0" err="1" smtClean="0">
                <a:effectLst/>
                <a:latin typeface="+mn-lt"/>
                <a:ea typeface="Calibri"/>
                <a:cs typeface="Times New Roman"/>
              </a:rPr>
              <a:t>izoplet</a:t>
            </a:r>
            <a:r>
              <a:rPr lang="hu-HU" sz="1200" dirty="0" smtClean="0">
                <a:effectLst/>
                <a:latin typeface="+mn-lt"/>
                <a:ea typeface="Calibri"/>
                <a:cs typeface="Times New Roman"/>
              </a:rPr>
              <a:t> térképek a leggyakrabban használt eszközök. Az </a:t>
            </a:r>
            <a:r>
              <a:rPr lang="hu-HU" sz="1200" dirty="0" err="1" smtClean="0">
                <a:effectLst/>
                <a:latin typeface="+mn-lt"/>
                <a:ea typeface="Calibri"/>
                <a:cs typeface="Times New Roman"/>
              </a:rPr>
              <a:t>izoplet</a:t>
            </a:r>
            <a:r>
              <a:rPr lang="hu-HU" sz="1200" dirty="0" smtClean="0">
                <a:effectLst/>
                <a:latin typeface="+mn-lt"/>
                <a:ea typeface="Calibri"/>
                <a:cs typeface="Times New Roman"/>
              </a:rPr>
              <a:t> vonalak a térképészetben az azonos mennyiségű vagy értékű pontok összekötéséből származnak</a:t>
            </a:r>
          </a:p>
          <a:p>
            <a:r>
              <a:rPr lang="hu-HU" sz="1200" dirty="0" smtClean="0">
                <a:effectLst/>
                <a:latin typeface="+mn-lt"/>
                <a:ea typeface="Calibri"/>
                <a:cs typeface="Times New Roman"/>
              </a:rPr>
              <a:t>Az egyenlő idejű vonalakat ábrázoló térképeket </a:t>
            </a:r>
            <a:r>
              <a:rPr lang="hu-HU" sz="1200" dirty="0" err="1" smtClean="0">
                <a:effectLst/>
                <a:latin typeface="+mn-lt"/>
                <a:ea typeface="Calibri"/>
                <a:cs typeface="Times New Roman"/>
              </a:rPr>
              <a:t>izochron</a:t>
            </a:r>
            <a:r>
              <a:rPr lang="hu-HU" sz="1200" dirty="0" smtClean="0">
                <a:effectLst/>
                <a:latin typeface="+mn-lt"/>
                <a:ea typeface="Calibri"/>
                <a:cs typeface="Times New Roman"/>
              </a:rPr>
              <a:t> térképeknek hívják: időterek ábrázolásának egyik megoldása az </a:t>
            </a:r>
            <a:r>
              <a:rPr lang="hu-HU" sz="1200" dirty="0" err="1" smtClean="0">
                <a:effectLst/>
                <a:latin typeface="+mn-lt"/>
                <a:ea typeface="Calibri"/>
                <a:cs typeface="Times New Roman"/>
              </a:rPr>
              <a:t>izochron</a:t>
            </a:r>
            <a:r>
              <a:rPr lang="hu-HU" sz="1200" dirty="0" smtClean="0">
                <a:effectLst/>
                <a:latin typeface="+mn-lt"/>
                <a:ea typeface="Calibri"/>
                <a:cs typeface="Times New Roman"/>
              </a:rPr>
              <a:t> térképeknek az a csoportja, amelyik megtartja a hagyományos földrajzi távolságokat, és </a:t>
            </a:r>
            <a:r>
              <a:rPr lang="hu-HU" sz="1200" dirty="0" err="1" smtClean="0">
                <a:effectLst/>
                <a:latin typeface="+mn-lt"/>
                <a:ea typeface="Calibri"/>
                <a:cs typeface="Times New Roman"/>
              </a:rPr>
              <a:t>izovonalak</a:t>
            </a:r>
            <a:r>
              <a:rPr lang="hu-HU" sz="1200" dirty="0" smtClean="0">
                <a:effectLst/>
                <a:latin typeface="+mn-lt"/>
                <a:ea typeface="Calibri"/>
                <a:cs typeface="Times New Roman"/>
              </a:rPr>
              <a:t> segítségével ábrázolja az - egy meghatározott helytől - azonos idő alatt megközelíthető pontokat. </a:t>
            </a:r>
          </a:p>
          <a:p>
            <a:r>
              <a:rPr lang="hu-HU" sz="1200" dirty="0" smtClean="0">
                <a:effectLst/>
                <a:latin typeface="+mn-lt"/>
                <a:ea typeface="Calibri"/>
                <a:cs typeface="Times New Roman"/>
              </a:rPr>
              <a:t>A másik az időtérképeknek az a csoportja, amiben a </a:t>
            </a:r>
            <a:r>
              <a:rPr lang="hu-HU" sz="1200" dirty="0" smtClean="0">
                <a:solidFill>
                  <a:srgbClr val="FF0000"/>
                </a:solidFill>
                <a:effectLst/>
                <a:latin typeface="+mn-lt"/>
                <a:ea typeface="Calibri"/>
                <a:cs typeface="Times New Roman"/>
              </a:rPr>
              <a:t>megjelenített távolságok nem a földrajzi távolságokkal, hanem az elérési időkkel arányosak</a:t>
            </a:r>
            <a:r>
              <a:rPr lang="hu-HU" sz="1200" dirty="0" smtClean="0">
                <a:effectLst/>
                <a:latin typeface="+mn-lt"/>
                <a:ea typeface="Calibri"/>
                <a:cs typeface="Times New Roman"/>
              </a:rPr>
              <a:t>. Két pont ez alapján akkor kerül közel egymáshoz, ha rövid idő kell az összekötésükhöz, és távol kerülnek egymástól azok a pontok, amik egymástól hosszabb idő alatt érhetők el.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276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az időmérlegeket össze tudja kötni a térdimenzióval, így idő-tér mérleg keretében elemezhetők a társadalmi tevékenységek </a:t>
            </a:r>
          </a:p>
          <a:p>
            <a:endParaRPr lang="hu-HU" sz="120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hu-HU" sz="1200" dirty="0" smtClean="0">
                <a:effectLst/>
                <a:latin typeface="+mn-lt"/>
                <a:ea typeface="Calibri"/>
                <a:cs typeface="Times New Roman"/>
              </a:rPr>
              <a:t>A mozgások korlátainak figyelembevételével modellezni lehet a megvalósítható tevékenységeket egyéni és </a:t>
            </a:r>
            <a:r>
              <a:rPr lang="hu-HU" sz="1200" smtClean="0">
                <a:effectLst/>
                <a:latin typeface="+mn-lt"/>
                <a:ea typeface="Calibri"/>
                <a:cs typeface="Times New Roman"/>
              </a:rPr>
              <a:t>csoportszinten a </a:t>
            </a:r>
            <a:r>
              <a:rPr lang="hu-HU" sz="1200" dirty="0" smtClean="0">
                <a:effectLst/>
                <a:latin typeface="+mn-lt"/>
                <a:ea typeface="Calibri"/>
                <a:cs typeface="Times New Roman"/>
              </a:rPr>
              <a:t>kívülről diktált idő- és térkeretek kijelölésével, leszűkítve a kihasználható idő- és térpályákat.</a:t>
            </a:r>
          </a:p>
          <a:p>
            <a:endParaRPr lang="hu-HU" sz="120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hu-HU" sz="1200" dirty="0" smtClean="0">
                <a:effectLst/>
                <a:latin typeface="+mn-lt"/>
                <a:ea typeface="Calibri"/>
                <a:cs typeface="Times New Roman"/>
              </a:rPr>
              <a:t>időgeográfia méréselméletének pontosításával ill. kiterjesztésével:</a:t>
            </a:r>
            <a:r>
              <a:rPr lang="hu-HU" sz="1200" baseline="0" dirty="0" smtClean="0">
                <a:effectLst/>
                <a:latin typeface="+mn-lt"/>
                <a:ea typeface="Calibri"/>
                <a:cs typeface="Times New Roman"/>
              </a:rPr>
              <a:t> GIS térinformatikai rendszerek</a:t>
            </a:r>
          </a:p>
          <a:p>
            <a:endParaRPr lang="hu-HU" sz="1200" baseline="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hu-HU" sz="1200" baseline="0" dirty="0" smtClean="0">
                <a:effectLst/>
                <a:latin typeface="+mn-lt"/>
                <a:cs typeface="Times New Roman"/>
              </a:rPr>
              <a:t>Kvalitatív geográfia egyik ága (társadalomföldrajz, emberföldrajz, időföldrajz: </a:t>
            </a:r>
            <a:r>
              <a:rPr lang="hu-HU" sz="1200" dirty="0" smtClean="0">
                <a:effectLst/>
                <a:latin typeface="+mn-lt"/>
                <a:ea typeface="Calibri"/>
                <a:cs typeface="Times New Roman"/>
              </a:rPr>
              <a:t>vizsgálja, hogy mindennapi mozgásaink milyen korlátok mellett és milyen áldozatok árán valósíthatók meg, … az emberi tevékenység és a tér-idő feltételrendszer kapcsolatának vizsgálata </a:t>
            </a:r>
            <a:r>
              <a:rPr lang="hu-HU" sz="1200" baseline="0" dirty="0" smtClean="0">
                <a:effectLst/>
                <a:latin typeface="+mn-lt"/>
                <a:cs typeface="Times New Roman"/>
              </a:rPr>
              <a:t>)</a:t>
            </a:r>
          </a:p>
          <a:p>
            <a:endParaRPr lang="hu-HU" sz="1200" baseline="0" dirty="0" smtClean="0">
              <a:effectLst/>
              <a:latin typeface="+mn-lt"/>
              <a:cs typeface="Times New Roman"/>
            </a:endParaRPr>
          </a:p>
          <a:p>
            <a:r>
              <a:rPr lang="hu-HU" sz="1200" dirty="0" smtClean="0">
                <a:effectLst/>
                <a:latin typeface="+mn-lt"/>
                <a:ea typeface="Calibri"/>
                <a:cs typeface="Times New Roman"/>
              </a:rPr>
              <a:t>Térbeli terjedési modellekkel követték az egyének térpályáit térben és időben, a tér-idő elérhetőség értékelésére</a:t>
            </a:r>
            <a:r>
              <a:rPr lang="hu-HU" sz="1200" smtClean="0">
                <a:effectLst/>
                <a:latin typeface="+mn-lt"/>
                <a:ea typeface="Calibri"/>
                <a:cs typeface="Times New Roman"/>
              </a:rPr>
              <a:t>. </a:t>
            </a:r>
          </a:p>
          <a:p>
            <a:pPr lvl="0"/>
            <a:r>
              <a:rPr lang="hu-H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korporealitás korlátai – </a:t>
            </a:r>
            <a:r>
              <a:rPr lang="hu-HU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biológiai tényező</a:t>
            </a:r>
            <a:r>
              <a:rPr lang="hu-H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(fizikai korlátok a tevékenységek megvalósítása során, pl. az egészségi állapot, emberi szükségletek okozta korlátok, vagy, hogy egyszerre csak egy helyen lehetünk jelen, stb.)</a:t>
            </a:r>
          </a:p>
          <a:p>
            <a:pPr lvl="0"/>
            <a:r>
              <a:rPr lang="hu-H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kapcsolódás/kapcsolat-teremtés korlátai – </a:t>
            </a:r>
            <a:r>
              <a:rPr lang="hu-HU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elérési tényező</a:t>
            </a:r>
            <a:r>
              <a:rPr lang="hu-H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 tér leküzdésének lehetőségei adott időkeretek mellett, a helyváltoztatás sebessége, hol, mikor, mennyi ideig tartanak az egyes összekapcsolódások)</a:t>
            </a:r>
          </a:p>
          <a:p>
            <a:pPr lvl="0"/>
            <a:r>
              <a:rPr lang="hu-H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hatalmi és egyéb kényszerek szabta korlátok – </a:t>
            </a:r>
            <a:r>
              <a:rPr lang="hu-HU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aktivitási tényező</a:t>
            </a:r>
            <a:r>
              <a:rPr lang="hu-H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 használható fizikai terek, az aktivitás terjedelme, pl. nyitvatartási idők korlátozottsága, menetrendek, közlekedési hálózat topológiai jellemzői miatt, munkaidő és egyéb formális határidők, időpontokra vonatkozó ígéretek, kötelezettségek, bizalom hatása, stb.)</a:t>
            </a:r>
          </a:p>
          <a:p>
            <a:endParaRPr lang="hu-HU" sz="1200" baseline="0" dirty="0" smtClean="0">
              <a:effectLst/>
              <a:latin typeface="+mn-lt"/>
              <a:cs typeface="Times New Roman"/>
            </a:endParaRPr>
          </a:p>
          <a:p>
            <a:endParaRPr lang="hu-HU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6960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folyamatos használat – szünet nélkül használt területek, 2. evakuáció – éjszaka üres területek, 3. invázió – különösen éjszaka aktív területek, 4. váltás – nappal másként használt területek</a:t>
            </a:r>
            <a:endParaRPr lang="hu-H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2093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folyamatos használat – szünet nélkül használt területek, 2. evakuáció – éjszaka üres területek, 3. invázió – különösen éjszaka aktív területek, 4. váltás – nappal másként használt területek</a:t>
            </a:r>
            <a:endParaRPr lang="hu-H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209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2B946411-316B-45AF-8B37-EA1E2D238186}" type="datetime1">
              <a:rPr lang="hu-HU" smtClean="0"/>
              <a:pPr/>
              <a:t>2012.11.23.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 txBox="1">
            <a:spLocks/>
          </p:cNvSpPr>
          <p:nvPr userDrawn="1"/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112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CCD9090F-BD03-408E-9132-8FE5A9D6CA8B}" type="datetime1">
              <a:rPr lang="hu-HU" smtClean="0"/>
              <a:pPr/>
              <a:t>2012.11.23.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0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428736"/>
            <a:ext cx="2057400" cy="4697427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28736"/>
            <a:ext cx="6019800" cy="469742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5267ED1-1B3F-41D8-BB54-4D042E301E46}" type="datetime1">
              <a:rPr lang="hu-HU" smtClean="0"/>
              <a:pPr/>
              <a:t>2012.11.23.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 txBox="1">
            <a:spLocks/>
          </p:cNvSpPr>
          <p:nvPr userDrawn="1"/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042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95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2012.11.23.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339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55576" y="292494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47966FC-B75B-4591-94A4-C49439DFF8D9}" type="datetime1">
              <a:rPr lang="hu-HU" smtClean="0"/>
              <a:pPr/>
              <a:t>2012.11.23.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77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931D0D2-68EB-4F88-8CA6-297A98470F09}" type="datetime1">
              <a:rPr lang="hu-HU" smtClean="0"/>
              <a:pPr/>
              <a:t>2012.11.23.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Egyenes összekötő 8"/>
          <p:cNvCxnSpPr/>
          <p:nvPr userDrawn="1"/>
        </p:nvCxnSpPr>
        <p:spPr>
          <a:xfrm>
            <a:off x="0" y="1214422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788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2C4C67AA-3C0E-4ABC-827A-581D36C34A31}" type="datetime1">
              <a:rPr lang="hu-HU" smtClean="0"/>
              <a:pPr/>
              <a:t>2012.11.23.</a:t>
            </a:fld>
            <a:endParaRPr lang="hu-HU" dirty="0" smtClean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2" name="Élőláb helye 4"/>
          <p:cNvSpPr>
            <a:spLocks noGrp="1"/>
          </p:cNvSpPr>
          <p:nvPr>
            <p:ph type="ftr" sz="quarter" idx="1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872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  <p:sp>
        <p:nvSpPr>
          <p:cNvPr id="10" name="Dátum helye 6"/>
          <p:cNvSpPr>
            <a:spLocks noGrp="1"/>
          </p:cNvSpPr>
          <p:nvPr>
            <p:ph type="dt" sz="half" idx="10"/>
          </p:nvPr>
        </p:nvSpPr>
        <p:spPr>
          <a:xfrm>
            <a:off x="714348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9C1DC606-E40C-48D4-85F0-210D3562111F}" type="datetime1">
              <a:rPr lang="hu-HU" smtClean="0"/>
              <a:pPr/>
              <a:t>2012.11.23.</a:t>
            </a:fld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89468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B2F0A19-000E-4B6B-937F-C1CAA080C6BE}" type="datetime1">
              <a:rPr lang="hu-HU" smtClean="0"/>
              <a:pPr/>
              <a:t>2012.11.23.</a:t>
            </a:fld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692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04DDDCDD-EC1A-4FC6-BAEC-6561820E82AE}" type="datetime1">
              <a:rPr lang="hu-HU" smtClean="0"/>
              <a:pPr/>
              <a:t>2012.11.23.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159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A8913B7-41A3-4DD2-944C-59EEA659674D}" type="datetime1">
              <a:rPr lang="hu-HU" smtClean="0"/>
              <a:pPr/>
              <a:t>2012.11.23.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896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1434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53F78F8-BEAF-45E7-B3EC-F297756398CF}" type="datetime1">
              <a:rPr lang="hu-HU" smtClean="0"/>
              <a:pPr/>
              <a:t>2012.11.23.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28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AEFF3C3-52B2-4720-8995-6D71325175CE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0" y="1214422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 descr="regionalis_es_gazdasagtudomanyi_doktori_iskola_b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95536" y="260648"/>
            <a:ext cx="209577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6"/>
          <p:cNvCxnSpPr/>
          <p:nvPr userDrawn="1"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 userDrawn="1"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31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412066" y="3429000"/>
            <a:ext cx="5400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400" dirty="0" smtClean="0">
                <a:solidFill>
                  <a:schemeClr val="bg1"/>
                </a:solidFill>
                <a:latin typeface="Century Gothic" pitchFamily="34" charset="0"/>
              </a:rPr>
              <a:t>Dr. Süle Edit</a:t>
            </a:r>
          </a:p>
          <a:p>
            <a:pPr algn="l"/>
            <a:r>
              <a:rPr lang="hu-HU" sz="1400" dirty="0" smtClean="0">
                <a:solidFill>
                  <a:schemeClr val="bg1"/>
                </a:solidFill>
                <a:latin typeface="Century Gothic" pitchFamily="34" charset="0"/>
              </a:rPr>
              <a:t>Marketing és Menedzsment Tanszék</a:t>
            </a:r>
          </a:p>
          <a:p>
            <a:pPr algn="l"/>
            <a:r>
              <a:rPr lang="hu-HU" sz="1400" dirty="0" err="1" smtClean="0">
                <a:solidFill>
                  <a:schemeClr val="bg1"/>
                </a:solidFill>
                <a:latin typeface="Century Gothic" pitchFamily="34" charset="0"/>
              </a:rPr>
              <a:t>sedit</a:t>
            </a:r>
            <a:r>
              <a:rPr lang="hu-HU" sz="1400" dirty="0" smtClean="0">
                <a:solidFill>
                  <a:schemeClr val="bg1"/>
                </a:solidFill>
                <a:latin typeface="Century Gothic" pitchFamily="34" charset="0"/>
              </a:rPr>
              <a:t>@</a:t>
            </a:r>
            <a:r>
              <a:rPr lang="hu-HU" sz="1400" dirty="0" err="1" smtClean="0">
                <a:solidFill>
                  <a:schemeClr val="bg1"/>
                </a:solidFill>
                <a:latin typeface="Century Gothic" pitchFamily="34" charset="0"/>
              </a:rPr>
              <a:t>sze.hu</a:t>
            </a:r>
            <a:endParaRPr lang="hu-HU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endParaRPr lang="hu-H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28597" y="1628801"/>
            <a:ext cx="8391875" cy="720080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schemeClr val="bg1"/>
                </a:solidFill>
              </a:rPr>
              <a:t>Az idő- és térhasználat mérési lehetőségei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428597" y="2204864"/>
            <a:ext cx="5367539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200" dirty="0">
              <a:solidFill>
                <a:schemeClr val="bg1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2297124" cy="64800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57456" y="2338794"/>
            <a:ext cx="8002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</a:t>
            </a:r>
            <a:r>
              <a:rPr lang="hu-HU" dirty="0"/>
              <a:t>Széchenyi Egyetem új Campusa és környékének az egyetemi közönség általi tér-idő használati </a:t>
            </a:r>
            <a:r>
              <a:rPr lang="hu-HU" dirty="0" smtClean="0"/>
              <a:t>sajátosságai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5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b="1" smtClean="0"/>
          </a:p>
          <a:p>
            <a:pPr marL="0" indent="0" algn="ctr">
              <a:buNone/>
            </a:pPr>
            <a:endParaRPr lang="hu-HU" b="1"/>
          </a:p>
          <a:p>
            <a:pPr marL="0" indent="0" algn="ctr">
              <a:buNone/>
            </a:pPr>
            <a:r>
              <a:rPr lang="hu-HU" b="1" smtClean="0"/>
              <a:t>Tér-idő </a:t>
            </a:r>
            <a:r>
              <a:rPr lang="hu-HU" b="1" smtClean="0"/>
              <a:t>kínálat és kereslet a Campus területén</a:t>
            </a:r>
            <a:endParaRPr lang="hu-HU" b="1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ABA63EEE-090E-4044-8493-2B122E2A8C31}" type="datetime1">
              <a:rPr lang="hu-HU" smtClean="0"/>
              <a:pPr/>
              <a:t>2012.11.23.</a:t>
            </a:fld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r>
              <a:rPr lang="hu-HU" dirty="0" smtClean="0"/>
              <a:t>Előadó: Dr. Süle Edit egyetemi adjunktus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216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b="1" smtClean="0"/>
          </a:p>
          <a:p>
            <a:pPr marL="0" indent="0" algn="ctr">
              <a:buNone/>
            </a:pPr>
            <a:endParaRPr lang="hu-HU" b="1"/>
          </a:p>
          <a:p>
            <a:pPr marL="0" indent="0" algn="ctr">
              <a:buNone/>
            </a:pPr>
            <a:r>
              <a:rPr lang="hu-HU" b="1" smtClean="0"/>
              <a:t>Köszönöm a figyelmet!</a:t>
            </a:r>
          </a:p>
          <a:p>
            <a:pPr marL="0" indent="0" algn="ctr">
              <a:buNone/>
            </a:pPr>
            <a:r>
              <a:rPr lang="hu-HU" sz="2000" smtClean="0"/>
              <a:t>sedit@sze.hu</a:t>
            </a:r>
            <a:endParaRPr lang="hu-HU" sz="2000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ABA63EEE-090E-4044-8493-2B122E2A8C31}" type="datetime1">
              <a:rPr lang="hu-HU" smtClean="0"/>
              <a:pPr/>
              <a:t>2012.11.23.</a:t>
            </a:fld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r>
              <a:rPr lang="hu-HU" dirty="0" smtClean="0"/>
              <a:t>Előadó: Dr. Süle Edit egyetemi adjunktus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99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hu-HU" sz="3600" b="1" dirty="0" smtClean="0"/>
              <a:t>Tartalom</a:t>
            </a:r>
          </a:p>
          <a:p>
            <a:r>
              <a:rPr lang="hu-HU" dirty="0" smtClean="0"/>
              <a:t>Mivel töltjük az időt?</a:t>
            </a:r>
          </a:p>
          <a:p>
            <a:r>
              <a:rPr lang="hu-HU" dirty="0" smtClean="0"/>
              <a:t>Idő és tér</a:t>
            </a:r>
          </a:p>
          <a:p>
            <a:r>
              <a:rPr lang="hu-HU" dirty="0" smtClean="0"/>
              <a:t>Az időfelhasználás mérése </a:t>
            </a:r>
          </a:p>
          <a:p>
            <a:r>
              <a:rPr lang="hu-HU" dirty="0" smtClean="0"/>
              <a:t>Az idő- és térhasználat mérési lehetőségei</a:t>
            </a:r>
          </a:p>
          <a:p>
            <a:r>
              <a:rPr lang="hu-HU" dirty="0" smtClean="0"/>
              <a:t>Egy időgeográfiai kutatás terve </a:t>
            </a:r>
          </a:p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2012.11.23.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Előadó: Dr. Süle Edit egyetemi adjunktus</a:t>
            </a:r>
            <a:endParaRPr lang="hu-HU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     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hu-HU" sz="3600" b="1" dirty="0" smtClean="0"/>
              <a:t>Az idő „arcai”</a:t>
            </a:r>
          </a:p>
          <a:p>
            <a:endParaRPr lang="hu-HU" dirty="0" smtClean="0"/>
          </a:p>
          <a:p>
            <a:r>
              <a:rPr lang="hu-HU" dirty="0" smtClean="0"/>
              <a:t>A tevékenységek kerete</a:t>
            </a:r>
          </a:p>
          <a:p>
            <a:r>
              <a:rPr lang="hu-HU" dirty="0" smtClean="0"/>
              <a:t>Koordinációs eszköz</a:t>
            </a:r>
          </a:p>
          <a:p>
            <a:r>
              <a:rPr lang="hu-HU" dirty="0" smtClean="0"/>
              <a:t>Speciális erőforrás (korlátos, szűkösen áll rendelkezésre, nem tárolható, nem pótolható, nem befolyásolható a fogyása)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</a:t>
            </a:r>
            <a:fld id="{9F6A132C-C511-42AE-A26A-D34803715E69}" type="datetime1">
              <a:rPr lang="hu-HU" smtClean="0"/>
              <a:pPr/>
              <a:t>2012.11.23.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12" name="Élőláb helye 5"/>
          <p:cNvSpPr txBox="1">
            <a:spLocks/>
          </p:cNvSpPr>
          <p:nvPr/>
        </p:nvSpPr>
        <p:spPr>
          <a:xfrm>
            <a:off x="5416347" y="652763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Előadó: Dr. Süle Edit egyetemi adjunktus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75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529208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Idő</a:t>
            </a:r>
          </a:p>
          <a:p>
            <a:r>
              <a:rPr lang="hu-HU" dirty="0" smtClean="0"/>
              <a:t>Esemény </a:t>
            </a:r>
          </a:p>
          <a:p>
            <a:r>
              <a:rPr lang="hu-HU" dirty="0" smtClean="0"/>
              <a:t>Tér 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>
                <a:solidFill>
                  <a:schemeClr val="tx2"/>
                </a:solidFill>
              </a:rPr>
              <a:t>Nem idő és tér, hanem dinamikus tér és téridő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ABA63EEE-090E-4044-8493-2B122E2A8C31}" type="datetime1">
              <a:rPr lang="hu-HU" smtClean="0"/>
              <a:pPr/>
              <a:t>2012.11.23.</a:t>
            </a:fld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r>
              <a:rPr lang="hu-HU" dirty="0" smtClean="0"/>
              <a:t>Előadó: Dr. Süle Edit egyetemi adjunktus</a:t>
            </a:r>
            <a:endParaRPr lang="hu-HU" dirty="0"/>
          </a:p>
        </p:txBody>
      </p:sp>
      <p:sp>
        <p:nvSpPr>
          <p:cNvPr id="2" name="Lefelé nyíl 1"/>
          <p:cNvSpPr/>
          <p:nvPr/>
        </p:nvSpPr>
        <p:spPr>
          <a:xfrm>
            <a:off x="4373978" y="2420887"/>
            <a:ext cx="90010" cy="22758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5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 smtClean="0"/>
              <a:t>Időfelhasználásunk meghatározó tényezői</a:t>
            </a:r>
          </a:p>
          <a:p>
            <a:r>
              <a:rPr lang="hu-HU" sz="2000" dirty="0" smtClean="0">
                <a:latin typeface="Calibri"/>
                <a:ea typeface="Calibri"/>
                <a:cs typeface="Times New Roman"/>
              </a:rPr>
              <a:t>az </a:t>
            </a:r>
            <a:r>
              <a:rPr lang="hu-HU" sz="2000" dirty="0">
                <a:latin typeface="Calibri"/>
                <a:ea typeface="Calibri"/>
                <a:cs typeface="Times New Roman"/>
              </a:rPr>
              <a:t>egyes tevékenységekhez való </a:t>
            </a:r>
            <a:r>
              <a:rPr lang="hu-HU" sz="2000" dirty="0" smtClean="0">
                <a:latin typeface="Calibri"/>
                <a:ea typeface="Calibri"/>
                <a:cs typeface="Times New Roman"/>
              </a:rPr>
              <a:t>hozzáállás </a:t>
            </a:r>
          </a:p>
          <a:p>
            <a:r>
              <a:rPr lang="hu-HU" sz="2000" dirty="0" smtClean="0">
                <a:latin typeface="Calibri"/>
                <a:ea typeface="Calibri"/>
                <a:cs typeface="Times New Roman"/>
              </a:rPr>
              <a:t>a </a:t>
            </a:r>
            <a:r>
              <a:rPr lang="hu-HU" sz="2000" dirty="0">
                <a:latin typeface="Calibri"/>
                <a:ea typeface="Calibri"/>
                <a:cs typeface="Times New Roman"/>
              </a:rPr>
              <a:t>tevékenységek kötelező, vagy szabadon választható </a:t>
            </a:r>
            <a:r>
              <a:rPr lang="hu-HU" sz="2000" dirty="0" smtClean="0">
                <a:latin typeface="Calibri"/>
                <a:ea typeface="Calibri"/>
                <a:cs typeface="Times New Roman"/>
              </a:rPr>
              <a:t>volta </a:t>
            </a:r>
          </a:p>
          <a:p>
            <a:r>
              <a:rPr lang="hu-HU" sz="2000" dirty="0" smtClean="0">
                <a:latin typeface="Calibri"/>
                <a:ea typeface="Calibri"/>
                <a:cs typeface="Times New Roman"/>
              </a:rPr>
              <a:t>a </a:t>
            </a:r>
            <a:r>
              <a:rPr lang="hu-HU" sz="2000" dirty="0">
                <a:latin typeface="Calibri"/>
                <a:ea typeface="Calibri"/>
                <a:cs typeface="Times New Roman"/>
              </a:rPr>
              <a:t>környezeti (szituációs) jellemzők </a:t>
            </a:r>
            <a:endParaRPr lang="hu-HU" sz="2000" dirty="0" smtClean="0">
              <a:latin typeface="Calibri"/>
              <a:ea typeface="Calibri"/>
              <a:cs typeface="Times New Roman"/>
            </a:endParaRPr>
          </a:p>
          <a:p>
            <a:r>
              <a:rPr lang="hu-HU" sz="2000" dirty="0" smtClean="0">
                <a:latin typeface="Calibri"/>
                <a:ea typeface="Calibri"/>
                <a:cs typeface="Times New Roman"/>
              </a:rPr>
              <a:t>a </a:t>
            </a:r>
            <a:r>
              <a:rPr lang="hu-HU" sz="2000" dirty="0">
                <a:latin typeface="Calibri"/>
                <a:ea typeface="Calibri"/>
                <a:cs typeface="Times New Roman"/>
              </a:rPr>
              <a:t>személyes tulajdonságok </a:t>
            </a:r>
            <a:r>
              <a:rPr lang="hu-HU" sz="2000" dirty="0" smtClean="0">
                <a:latin typeface="Calibri"/>
                <a:ea typeface="Calibri"/>
                <a:cs typeface="Times New Roman"/>
              </a:rPr>
              <a:t> (időszemélyiség)</a:t>
            </a:r>
          </a:p>
          <a:p>
            <a:r>
              <a:rPr lang="hu-HU" sz="2000" dirty="0" smtClean="0">
                <a:latin typeface="Calibri"/>
                <a:ea typeface="Calibri"/>
                <a:cs typeface="Times New Roman"/>
              </a:rPr>
              <a:t>a </a:t>
            </a:r>
            <a:r>
              <a:rPr lang="hu-HU" sz="2000" dirty="0">
                <a:latin typeface="Calibri"/>
                <a:ea typeface="Calibri"/>
                <a:cs typeface="Times New Roman"/>
              </a:rPr>
              <a:t>tevékenységek végzéséből vagy eredményéből származó pozitív vagy negatív </a:t>
            </a:r>
            <a:r>
              <a:rPr lang="hu-HU" sz="2000" dirty="0" smtClean="0">
                <a:latin typeface="Calibri"/>
                <a:ea typeface="Calibri"/>
                <a:cs typeface="Times New Roman"/>
              </a:rPr>
              <a:t>várakozások</a:t>
            </a:r>
            <a:r>
              <a:rPr lang="hu-HU" sz="2000" dirty="0">
                <a:latin typeface="Calibri"/>
                <a:ea typeface="Calibri"/>
                <a:cs typeface="Times New Roman"/>
              </a:rPr>
              <a:t> </a:t>
            </a:r>
            <a:r>
              <a:rPr lang="hu-HU" sz="2000" dirty="0" smtClean="0">
                <a:latin typeface="Calibri"/>
                <a:ea typeface="Calibri"/>
                <a:cs typeface="Times New Roman"/>
              </a:rPr>
              <a:t>(</a:t>
            </a:r>
            <a:r>
              <a:rPr lang="hu-HU" sz="2000" dirty="0" err="1" smtClean="0">
                <a:latin typeface="Calibri"/>
                <a:ea typeface="Calibri"/>
                <a:cs typeface="Times New Roman"/>
              </a:rPr>
              <a:t>Mabry</a:t>
            </a:r>
            <a:r>
              <a:rPr lang="hu-HU" sz="2000" dirty="0">
                <a:latin typeface="Calibri"/>
                <a:ea typeface="Calibri"/>
                <a:cs typeface="Times New Roman"/>
              </a:rPr>
              <a:t>, </a:t>
            </a:r>
            <a:r>
              <a:rPr lang="hu-HU" sz="2000" dirty="0" smtClean="0">
                <a:latin typeface="Calibri"/>
                <a:ea typeface="Calibri"/>
                <a:cs typeface="Times New Roman"/>
              </a:rPr>
              <a:t>1970,  </a:t>
            </a:r>
            <a:r>
              <a:rPr lang="hu-HU" sz="2000" dirty="0" err="1" smtClean="0">
                <a:latin typeface="Calibri"/>
                <a:ea typeface="Calibri"/>
                <a:cs typeface="Times New Roman"/>
              </a:rPr>
              <a:t>Poiesz</a:t>
            </a:r>
            <a:r>
              <a:rPr lang="hu-HU" sz="2000" dirty="0">
                <a:latin typeface="Calibri"/>
                <a:ea typeface="Calibri"/>
                <a:cs typeface="Times New Roman"/>
              </a:rPr>
              <a:t>, </a:t>
            </a:r>
            <a:r>
              <a:rPr lang="hu-HU" sz="2000" dirty="0" smtClean="0">
                <a:latin typeface="Calibri"/>
                <a:ea typeface="Calibri"/>
                <a:cs typeface="Times New Roman"/>
              </a:rPr>
              <a:t>2007, </a:t>
            </a:r>
            <a:r>
              <a:rPr lang="hu-HU" sz="2000" dirty="0" err="1" smtClean="0">
                <a:latin typeface="Calibri"/>
                <a:ea typeface="Calibri"/>
                <a:cs typeface="Times New Roman"/>
              </a:rPr>
              <a:t>Jacoby</a:t>
            </a:r>
            <a:r>
              <a:rPr lang="hu-HU" sz="2000" dirty="0">
                <a:latin typeface="Calibri"/>
                <a:ea typeface="Calibri"/>
                <a:cs typeface="Times New Roman"/>
              </a:rPr>
              <a:t>, et </a:t>
            </a:r>
            <a:r>
              <a:rPr lang="hu-HU" sz="2000" dirty="0" err="1" smtClean="0">
                <a:latin typeface="Calibri"/>
                <a:ea typeface="Calibri"/>
                <a:cs typeface="Times New Roman"/>
              </a:rPr>
              <a:t>al</a:t>
            </a:r>
            <a:r>
              <a:rPr lang="hu-HU" sz="2000" dirty="0" smtClean="0">
                <a:latin typeface="Calibri"/>
                <a:ea typeface="Calibri"/>
                <a:cs typeface="Times New Roman"/>
              </a:rPr>
              <a:t>., 1976, </a:t>
            </a:r>
            <a:r>
              <a:rPr lang="hu-HU" sz="2000" dirty="0" err="1" smtClean="0">
                <a:latin typeface="Calibri"/>
                <a:ea typeface="Calibri"/>
                <a:cs typeface="Times New Roman"/>
              </a:rPr>
              <a:t>Feldman</a:t>
            </a:r>
            <a:r>
              <a:rPr lang="hu-HU" sz="2000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hu-HU" sz="2000" dirty="0">
                <a:latin typeface="Calibri"/>
                <a:ea typeface="Calibri"/>
                <a:cs typeface="Times New Roman"/>
              </a:rPr>
              <a:t>Hornik </a:t>
            </a:r>
            <a:r>
              <a:rPr lang="hu-HU" sz="2000" dirty="0" smtClean="0">
                <a:latin typeface="Calibri"/>
                <a:ea typeface="Calibri"/>
                <a:cs typeface="Times New Roman"/>
              </a:rPr>
              <a:t>1981) </a:t>
            </a:r>
            <a:endParaRPr lang="hu-HU" sz="2000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ABA63EEE-090E-4044-8493-2B122E2A8C31}" type="datetime1">
              <a:rPr lang="hu-HU" smtClean="0"/>
              <a:pPr/>
              <a:t>2012.11.23.</a:t>
            </a:fld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r>
              <a:rPr lang="hu-HU" dirty="0" smtClean="0"/>
              <a:t>Előadó: Dr. Süle Edit egyetemi adjunktus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81128"/>
            <a:ext cx="453650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8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b="1" dirty="0" smtClean="0"/>
              <a:t>Az időhasználat mérése</a:t>
            </a:r>
          </a:p>
          <a:p>
            <a:endParaRPr lang="hu-HU" dirty="0" smtClean="0"/>
          </a:p>
          <a:p>
            <a:r>
              <a:rPr lang="hu-HU" dirty="0" smtClean="0"/>
              <a:t>Időmérleg</a:t>
            </a:r>
          </a:p>
          <a:p>
            <a:pPr lvl="1"/>
            <a:r>
              <a:rPr lang="hu-HU" dirty="0" smtClean="0"/>
              <a:t>„A”, „B” és „C” mutató 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ABA63EEE-090E-4044-8493-2B122E2A8C31}" type="datetime1">
              <a:rPr lang="hu-HU" smtClean="0"/>
              <a:pPr/>
              <a:t>2012.11.23.</a:t>
            </a:fld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r>
              <a:rPr lang="hu-HU" dirty="0" smtClean="0"/>
              <a:t>Előadó: Dr. Süle Edit egyetemi adjunktus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88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hu-HU" b="1" smtClean="0"/>
              <a:t>Az értékelés igénye</a:t>
            </a:r>
          </a:p>
          <a:p>
            <a:pPr algn="just"/>
            <a:r>
              <a:rPr lang="hu-HU" smtClean="0"/>
              <a:t>Eltérő célú, arányú, összetételű, struktúrájú, sorrendű és helyszínű időfölhasználások</a:t>
            </a:r>
          </a:p>
          <a:p>
            <a:pPr algn="just"/>
            <a:r>
              <a:rPr lang="hu-HU" smtClean="0"/>
              <a:t>Szubjektív idő léte</a:t>
            </a:r>
          </a:p>
          <a:p>
            <a:pPr algn="just"/>
            <a:r>
              <a:rPr lang="hu-HU" smtClean="0"/>
              <a:t>Idő alapú optimalizálás igénye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ABA63EEE-090E-4044-8493-2B122E2A8C31}" type="datetime1">
              <a:rPr lang="hu-HU" smtClean="0"/>
              <a:pPr/>
              <a:t>2012.11.23.</a:t>
            </a:fld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r>
              <a:rPr lang="hu-HU" dirty="0" smtClean="0"/>
              <a:t>Előadó: Dr. Süle Edit egyetemi adjunktus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36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b="1" dirty="0" smtClean="0"/>
              <a:t>Az idő- és térhasználat mérési lehetőségei</a:t>
            </a:r>
          </a:p>
          <a:p>
            <a:r>
              <a:rPr lang="hu-HU" smtClean="0"/>
              <a:t>Klasszikus térképek</a:t>
            </a:r>
          </a:p>
          <a:p>
            <a:r>
              <a:rPr lang="hu-HU" smtClean="0"/>
              <a:t>Időtérképek</a:t>
            </a:r>
            <a:endParaRPr lang="hu-HU" dirty="0" smtClean="0"/>
          </a:p>
          <a:p>
            <a:pPr lvl="1">
              <a:buFontTx/>
              <a:buChar char="-"/>
            </a:pPr>
            <a:r>
              <a:rPr lang="hu-HU" dirty="0" err="1" smtClean="0"/>
              <a:t>Izochron</a:t>
            </a:r>
            <a:r>
              <a:rPr lang="hu-HU" dirty="0" smtClean="0"/>
              <a:t> térképek</a:t>
            </a:r>
          </a:p>
          <a:p>
            <a:pPr lvl="1">
              <a:buFontTx/>
              <a:buChar char="-"/>
            </a:pPr>
            <a:r>
              <a:rPr lang="hu-HU" dirty="0" smtClean="0"/>
              <a:t>Klasszikus </a:t>
            </a:r>
            <a:r>
              <a:rPr lang="hu-HU" smtClean="0"/>
              <a:t>időtérképek</a:t>
            </a:r>
            <a:r>
              <a:rPr lang="hu-HU" b="1" smtClean="0"/>
              <a:t> 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hu-HU" smtClean="0"/>
              <a:t>Időgeográfiai módszerek 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ABA63EEE-090E-4044-8493-2B122E2A8C31}" type="datetime1">
              <a:rPr lang="hu-HU" smtClean="0"/>
              <a:pPr/>
              <a:t>2012.11.23.</a:t>
            </a:fld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r>
              <a:rPr lang="hu-HU" dirty="0" smtClean="0"/>
              <a:t>Előadó: Dr. Süle Edit egyetemi adjunktus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15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 smtClean="0"/>
              <a:t>Az időgeográfia lehetőségei a tér- és időfogyasztás mérésére</a:t>
            </a:r>
          </a:p>
          <a:p>
            <a:pPr marL="0" indent="0" algn="ctr">
              <a:buNone/>
            </a:pPr>
            <a:endParaRPr lang="hu-HU" b="1" dirty="0" smtClean="0"/>
          </a:p>
          <a:p>
            <a:pPr algn="just"/>
            <a:r>
              <a:rPr lang="hu-HU" sz="2800" dirty="0" smtClean="0"/>
              <a:t>az </a:t>
            </a:r>
            <a:r>
              <a:rPr lang="hu-HU" sz="2800" dirty="0"/>
              <a:t>egyének </a:t>
            </a:r>
            <a:r>
              <a:rPr lang="hu-HU" sz="2800" dirty="0" smtClean="0"/>
              <a:t>térpályáinak és tevékenységeinek követése térben </a:t>
            </a:r>
            <a:r>
              <a:rPr lang="hu-HU" sz="2800" dirty="0"/>
              <a:t>és </a:t>
            </a:r>
            <a:r>
              <a:rPr lang="hu-HU" sz="2800" dirty="0" smtClean="0"/>
              <a:t>időben</a:t>
            </a:r>
            <a:endParaRPr lang="hu-HU" sz="2800" dirty="0"/>
          </a:p>
          <a:p>
            <a:endParaRPr lang="hu-HU" sz="2800" dirty="0" smtClean="0"/>
          </a:p>
          <a:p>
            <a:r>
              <a:rPr lang="hu-HU" sz="2800" dirty="0" smtClean="0"/>
              <a:t>a </a:t>
            </a:r>
            <a:r>
              <a:rPr lang="hu-HU" sz="2800" dirty="0"/>
              <a:t>tér-idő elérhetőség </a:t>
            </a:r>
            <a:r>
              <a:rPr lang="hu-HU" sz="2800" dirty="0" smtClean="0"/>
              <a:t>értékelése a </a:t>
            </a:r>
            <a:r>
              <a:rPr lang="hu-HU" sz="2800" dirty="0"/>
              <a:t>mozgások korlátainak </a:t>
            </a:r>
            <a:r>
              <a:rPr lang="hu-HU" sz="2800" dirty="0" smtClean="0"/>
              <a:t>figyelembevételével</a:t>
            </a:r>
            <a:endParaRPr lang="hu-HU" sz="2800" dirty="0">
              <a:ea typeface="Calibri"/>
              <a:cs typeface="Times New Roman"/>
            </a:endParaRPr>
          </a:p>
          <a:p>
            <a:endParaRPr lang="hu-HU" sz="2800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ABA63EEE-090E-4044-8493-2B122E2A8C31}" type="datetime1">
              <a:rPr lang="hu-HU" smtClean="0"/>
              <a:pPr/>
              <a:t>2012.11.23.</a:t>
            </a:fld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r>
              <a:rPr lang="hu-HU" dirty="0" smtClean="0"/>
              <a:t>Előadó: Dr. Süle Edit egyetemi adjunktus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62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őcí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Főcím</Template>
  <TotalTime>959</TotalTime>
  <Words>952</Words>
  <Application>Microsoft Office PowerPoint</Application>
  <PresentationFormat>Diavetítés a képernyőre (4:3 oldalarány)</PresentationFormat>
  <Paragraphs>126</Paragraphs>
  <Slides>11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Century Gothic</vt:lpstr>
      <vt:lpstr>Calibri</vt:lpstr>
      <vt:lpstr>Főcím</vt:lpstr>
      <vt:lpstr>Egyéni tervezés</vt:lpstr>
      <vt:lpstr>PowerPoint bemutató</vt:lpstr>
      <vt:lpstr>     </vt:lpstr>
      <vt:lpstr>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Főcím</dc:title>
  <dc:creator>Nagyi</dc:creator>
  <cp:lastModifiedBy>Oktató</cp:lastModifiedBy>
  <cp:revision>63</cp:revision>
  <dcterms:created xsi:type="dcterms:W3CDTF">2012-03-05T15:57:55Z</dcterms:created>
  <dcterms:modified xsi:type="dcterms:W3CDTF">2012-11-23T12:22:57Z</dcterms:modified>
</cp:coreProperties>
</file>