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9" r:id="rId15"/>
  </p:sldIdLst>
  <p:sldSz cx="9144000" cy="6858000" type="screen4x3"/>
  <p:notesSz cx="6858000" cy="99456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4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257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6257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E4FBA3-FD43-4E97-A7DE-38CC94F828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742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A061-AFBF-4435-8596-9FA63C0CFE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BC88-AF4F-4B39-BF95-9A339D4B7E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3FF6-494B-4B12-A6CA-40EB5FEE2A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BF13-5DAD-4DD1-A419-620D1C5B15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D971-0E69-4B1E-8FCD-37D05260CB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7315-7164-47D8-BCE1-AC5C94F40A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D3DD-8823-43D1-B540-15DE771B7A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350E-E695-42A9-9193-A97F033BDC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EABE-FD7E-49EE-9668-5E10D6DE52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292F-6FE5-4DE7-8C49-7C3141C44B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B44C-0BCF-45C6-A057-6CC1AEE07F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7DABD7-B035-462C-9FE4-8B5AECE4D4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8" descr="SZTE_eng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8280400" cy="14700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latin typeface="Times New Roman" pitchFamily="18" charset="0"/>
              </a:rPr>
              <a:t>A magyarországi városrégiók lehatárolásának és versenyképességük mérésének lehetőségei</a:t>
            </a:r>
            <a:endParaRPr lang="en-GB" sz="3200" dirty="0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284538"/>
            <a:ext cx="7129462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hu-HU" sz="2800" i="1" dirty="0" smtClean="0">
                <a:latin typeface="Times New Roman" pitchFamily="18" charset="0"/>
              </a:rPr>
              <a:t>Horváth Sarolta Noémi</a:t>
            </a:r>
          </a:p>
          <a:p>
            <a:pPr algn="r" eaLnBrk="1" hangingPunct="1">
              <a:lnSpc>
                <a:spcPct val="80000"/>
              </a:lnSpc>
            </a:pPr>
            <a:r>
              <a:rPr lang="hu-HU" sz="2000" i="1" dirty="0" err="1" smtClean="0">
                <a:latin typeface="Times New Roman" pitchFamily="18" charset="0"/>
              </a:rPr>
              <a:t>Ph.D</a:t>
            </a:r>
            <a:r>
              <a:rPr lang="hu-HU" sz="2000" i="1" dirty="0" smtClean="0">
                <a:latin typeface="Times New Roman" pitchFamily="18" charset="0"/>
              </a:rPr>
              <a:t>. hallgató</a:t>
            </a:r>
          </a:p>
          <a:p>
            <a:pPr algn="r" eaLnBrk="1" hangingPunct="1">
              <a:lnSpc>
                <a:spcPct val="80000"/>
              </a:lnSpc>
            </a:pPr>
            <a:endParaRPr lang="hu-HU" dirty="0" smtClean="0"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hu-HU" sz="1800" b="1" dirty="0" smtClean="0">
                <a:latin typeface="Times New Roman" pitchFamily="18" charset="0"/>
              </a:rPr>
              <a:t>Szegedi Tudományegyetem</a:t>
            </a:r>
            <a:endParaRPr lang="en-GB" sz="1800" b="1" dirty="0" smtClean="0"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hu-HU" sz="1600" dirty="0" smtClean="0">
                <a:latin typeface="Times New Roman" pitchFamily="18" charset="0"/>
              </a:rPr>
              <a:t>Gazdaságtudományi Kar</a:t>
            </a:r>
            <a:endParaRPr lang="en-GB" sz="1600" dirty="0" smtClean="0"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hu-HU" sz="1600" dirty="0" smtClean="0">
                <a:latin typeface="Times New Roman" pitchFamily="18" charset="0"/>
              </a:rPr>
              <a:t>Közgazdaságtani és  Gazdaságfejlesztési Intézet</a:t>
            </a:r>
            <a:endParaRPr lang="en-GB" sz="1600" dirty="0" smtClean="0">
              <a:latin typeface="Times New Roman" pitchFamily="18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828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600" dirty="0" smtClean="0">
                <a:solidFill>
                  <a:schemeClr val="bg1"/>
                </a:solidFill>
              </a:rPr>
              <a:t>Generációk diskurzusa a regionális tudományról (SZIE 2012</a:t>
            </a:r>
            <a:r>
              <a:rPr lang="hu-HU" sz="1600" dirty="0">
                <a:solidFill>
                  <a:schemeClr val="bg1"/>
                </a:solidFill>
              </a:rPr>
              <a:t>. 11. </a:t>
            </a:r>
            <a:r>
              <a:rPr lang="hu-HU" sz="1600" dirty="0" smtClean="0">
                <a:solidFill>
                  <a:schemeClr val="bg1"/>
                </a:solidFill>
              </a:rPr>
              <a:t>23.)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053" name="Kép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12573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Kép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01600"/>
            <a:ext cx="19129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Kép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229225"/>
            <a:ext cx="28797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5937523"/>
          </a:xfrm>
        </p:spPr>
        <p:txBody>
          <a:bodyPr/>
          <a:lstStyle/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800" dirty="0" smtClean="0"/>
              <a:t>	A globális városi versenyképesség meghatározása a következő: 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szemben a globalizációval az ipar összetevői és rendszerei különböznek és számottevően változnak; 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az egyes városok ipari rendszerei különböző szinteken találhatóak, együttműködnek, áthelyeznek, felértékelnek és jelentős változtatásokat eszközölnek; 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folyamatos versengés van a városok között</a:t>
            </a:r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/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000" b="1" dirty="0" smtClean="0"/>
              <a:t>A városrégiók versenyképességének lehetséges mutatói</a:t>
            </a: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8460432" cy="54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68952" cy="441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b="1" dirty="0" smtClean="0"/>
              <a:t>Összegzés</a:t>
            </a:r>
            <a:br>
              <a:rPr lang="hu-HU" sz="3200" b="1" dirty="0" smtClean="0"/>
            </a:b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328592"/>
          </a:xfrm>
        </p:spPr>
        <p:txBody>
          <a:bodyPr/>
          <a:lstStyle/>
          <a:p>
            <a:r>
              <a:rPr lang="hu-HU" sz="2000" dirty="0" smtClean="0"/>
              <a:t>A világ lakosságának növekvő része városokban él.</a:t>
            </a:r>
          </a:p>
          <a:p>
            <a:endParaRPr lang="hu-HU" sz="2000" dirty="0" smtClean="0"/>
          </a:p>
          <a:p>
            <a:r>
              <a:rPr lang="hu-HU" sz="2000" dirty="0" smtClean="0"/>
              <a:t>A városok és vonzáskörzeteik különböző fejlettségűek, eltérő funkciókat töltenek be.</a:t>
            </a:r>
          </a:p>
          <a:p>
            <a:endParaRPr lang="hu-HU" sz="2000" dirty="0" smtClean="0"/>
          </a:p>
          <a:p>
            <a:r>
              <a:rPr lang="hu-HU" sz="2000" dirty="0" smtClean="0"/>
              <a:t>A külföldön kialakult városrégiókkal összehasonlítva </a:t>
            </a:r>
            <a:r>
              <a:rPr lang="hu-HU" sz="2000" dirty="0" err="1" smtClean="0"/>
              <a:t>Mo.-on</a:t>
            </a:r>
            <a:r>
              <a:rPr lang="hu-HU" sz="2000" dirty="0" smtClean="0"/>
              <a:t> számos specialitással kell számolni, egységek földrajzi lehatárolása és versenyképességük mérése nem kiforrott.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Városrégiót valamely város és egy epszilon sugarú körként definiálom</a:t>
            </a:r>
            <a:r>
              <a:rPr lang="hu-HU" sz="2000" dirty="0" smtClean="0">
                <a:sym typeface="Wingdings" pitchFamily="2" charset="2"/>
              </a:rPr>
              <a:t> az elérési idővel pontosítom</a:t>
            </a:r>
          </a:p>
          <a:p>
            <a:pPr>
              <a:buNone/>
            </a:pPr>
            <a:endParaRPr lang="hu-HU" sz="2000" dirty="0" smtClean="0">
              <a:sym typeface="Wingdings" pitchFamily="2" charset="2"/>
            </a:endParaRPr>
          </a:p>
          <a:p>
            <a:r>
              <a:rPr lang="hu-HU" sz="2000" dirty="0" smtClean="0">
                <a:sym typeface="Wingdings" pitchFamily="2" charset="2"/>
              </a:rPr>
              <a:t>A városrégiókat ezt követően a településekből </a:t>
            </a:r>
            <a:r>
              <a:rPr lang="hu-HU" sz="2000" dirty="0" err="1" smtClean="0">
                <a:sym typeface="Wingdings" pitchFamily="2" charset="2"/>
              </a:rPr>
              <a:t>lego</a:t>
            </a:r>
            <a:r>
              <a:rPr lang="hu-HU" sz="2000" dirty="0" smtClean="0">
                <a:sym typeface="Wingdings" pitchFamily="2" charset="2"/>
              </a:rPr>
              <a:t> szerűen összerakva lehet a </a:t>
            </a:r>
            <a:r>
              <a:rPr lang="hu-HU" sz="2000" dirty="0" err="1" smtClean="0">
                <a:sym typeface="Wingdings" pitchFamily="2" charset="2"/>
              </a:rPr>
              <a:t>TEIR-ből</a:t>
            </a:r>
            <a:r>
              <a:rPr lang="hu-HU" sz="2000" dirty="0" smtClean="0">
                <a:sym typeface="Wingdings" pitchFamily="2" charset="2"/>
              </a:rPr>
              <a:t> </a:t>
            </a:r>
            <a:r>
              <a:rPr lang="hu-HU" sz="2000" i="1" dirty="0" smtClean="0">
                <a:sym typeface="Wingdings" pitchFamily="2" charset="2"/>
              </a:rPr>
              <a:t>(Országos Területfejlesztési és Területrendezési Információs Rendszer)</a:t>
            </a:r>
            <a:r>
              <a:rPr lang="hu-HU" sz="2000" dirty="0" smtClean="0">
                <a:sym typeface="Wingdings" pitchFamily="2" charset="2"/>
              </a:rPr>
              <a:t> indikátorok segítségével elemzéseket végezni.</a:t>
            </a:r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pPr eaLnBrk="1" hangingPunct="1"/>
            <a:r>
              <a:rPr lang="hu-HU" b="1" smtClean="0"/>
              <a:t>Köszönöm a figyelmet</a:t>
            </a:r>
            <a:r>
              <a:rPr lang="en-GB" b="1" dirty="0" smtClean="0"/>
              <a:t>!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13100"/>
            <a:ext cx="7272338" cy="7921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z="2800" dirty="0" smtClean="0"/>
              <a:t>E-mail: </a:t>
            </a:r>
            <a:r>
              <a:rPr lang="hu-HU" sz="2800" dirty="0" err="1" smtClean="0"/>
              <a:t>horvath.saci.noemi</a:t>
            </a:r>
            <a:r>
              <a:rPr lang="hu-HU" sz="2800" dirty="0" smtClean="0"/>
              <a:t>@</a:t>
            </a:r>
            <a:r>
              <a:rPr lang="hu-HU" sz="2800" dirty="0" err="1" smtClean="0"/>
              <a:t>gmail.com</a:t>
            </a:r>
            <a:endParaRPr lang="hu-HU" sz="2400" dirty="0" smtClean="0"/>
          </a:p>
        </p:txBody>
      </p:sp>
      <p:sp>
        <p:nvSpPr>
          <p:cNvPr id="3076" name="Szövegdoboz 1"/>
          <p:cNvSpPr txBox="1">
            <a:spLocks noChangeArrowheads="1"/>
          </p:cNvSpPr>
          <p:nvPr/>
        </p:nvSpPr>
        <p:spPr bwMode="auto">
          <a:xfrm>
            <a:off x="1042988" y="4652963"/>
            <a:ext cx="70580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1400" b="1" i="1"/>
              <a:t>Jelen kutatási eredmények megjelenését „Az SZTE Kutatóegyetemi Kiválósági Központ tudásbázisának kiszélesítése és hosszú távú szakmai fenntarthatóságának megalapozása a kiváló tudományos utánpótlás biztosításával” című, TÁMOP-4.2.2/B-10/1-2010-0012 azonosítószámú projekt támogatja. A projekt az Európai Unió támogatásával, az Európai Szociális Alap társfinanszírozásával valósul meg.</a:t>
            </a:r>
            <a:endParaRPr lang="hu-H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5008"/>
          </a:xfrm>
        </p:spPr>
        <p:txBody>
          <a:bodyPr/>
          <a:lstStyle/>
          <a:p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3200" b="1" dirty="0" smtClean="0"/>
              <a:t>Az előadás vázlata: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 smtClean="0"/>
              <a:t>(</a:t>
            </a:r>
            <a:r>
              <a:rPr lang="hu-HU" sz="2000" i="1" u="sng" dirty="0" smtClean="0"/>
              <a:t>Kulcsszavak:</a:t>
            </a:r>
            <a:r>
              <a:rPr lang="hu-HU" sz="2000" u="sng" dirty="0" smtClean="0"/>
              <a:t> </a:t>
            </a:r>
            <a:r>
              <a:rPr lang="hu-HU" sz="2000" i="1" dirty="0" smtClean="0"/>
              <a:t>városrégió, versenyképesség, lehatárolás, indikátorok)</a:t>
            </a:r>
            <a:br>
              <a:rPr lang="hu-HU" sz="2000" i="1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/>
          <a:lstStyle/>
          <a:p>
            <a:r>
              <a:rPr lang="hu-HU" sz="2400" dirty="0" smtClean="0"/>
              <a:t>A kutatási téma aktualitása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A városrégiók felértékelődése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smtClean="0"/>
              <a:t>városrégiók </a:t>
            </a:r>
            <a:r>
              <a:rPr lang="hu-HU" sz="2400" smtClean="0"/>
              <a:t>lehatárolásának </a:t>
            </a:r>
            <a:r>
              <a:rPr lang="hu-HU" sz="2400" dirty="0" smtClean="0"/>
              <a:t>lehetőségei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A városrégiók versenyképessége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A városrégiók versenyképességének lehetséges mutatói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Összegzés</a:t>
            </a:r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3200" b="1" dirty="0" smtClean="0"/>
              <a:t>A kutatási téma aktualitása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688632"/>
          </a:xfrm>
        </p:spPr>
        <p:txBody>
          <a:bodyPr/>
          <a:lstStyle/>
          <a:p>
            <a:r>
              <a:rPr lang="hu-HU" sz="1600" i="1" dirty="0" smtClean="0">
                <a:solidFill>
                  <a:srgbClr val="FF0000"/>
                </a:solidFill>
              </a:rPr>
              <a:t>Jelenleg a modern gazdaság dinamikus elemei a nagyvárosokban koncentrálódnak, s ezért tapasztalhatunk vagy huszonöt esztendeje nagyvárosi növekedést</a:t>
            </a:r>
            <a:r>
              <a:rPr lang="hu-HU" sz="1600" dirty="0" smtClean="0">
                <a:solidFill>
                  <a:srgbClr val="FF0000"/>
                </a:solidFill>
              </a:rPr>
              <a:t>. (Enyedi 2012)</a:t>
            </a:r>
            <a:endParaRPr lang="hu-HU" sz="2000" dirty="0" smtClean="0"/>
          </a:p>
          <a:p>
            <a:r>
              <a:rPr lang="hu-HU" sz="2000" u="sng" dirty="0" smtClean="0"/>
              <a:t>Fontos cél: </a:t>
            </a:r>
            <a:r>
              <a:rPr lang="hu-HU" sz="2000" dirty="0" smtClean="0"/>
              <a:t>a városok és a körülöttük lévő területek közötti valós együttműködés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A városok és vonzáskörzeteik különböző fejlettségűek, eltérő funkciókat töltenek be </a:t>
            </a:r>
            <a:r>
              <a:rPr lang="hu-HU" sz="2000" dirty="0" smtClean="0">
                <a:sym typeface="Wingdings" pitchFamily="2" charset="2"/>
              </a:rPr>
              <a:t> versenyképességük mérése kiemelt kutatási terület</a:t>
            </a: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Nemzetgazdaságok relatív jelentősége csökken, a régiók és városok gazdasági szerepe növekszik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err="1" smtClean="0"/>
              <a:t>Magyaro.-i</a:t>
            </a:r>
            <a:r>
              <a:rPr lang="hu-HU" sz="2000" dirty="0" smtClean="0"/>
              <a:t> városok méretei sajátosak </a:t>
            </a:r>
            <a:r>
              <a:rPr lang="hu-HU" sz="2000" dirty="0" smtClean="0">
                <a:sym typeface="Wingdings" pitchFamily="2" charset="2"/>
              </a:rPr>
              <a:t> nem használják a városrégió fogalmát</a:t>
            </a:r>
          </a:p>
          <a:p>
            <a:pPr>
              <a:buNone/>
            </a:pPr>
            <a:endParaRPr lang="hu-HU" sz="2000" dirty="0" smtClean="0">
              <a:sym typeface="Wingdings" pitchFamily="2" charset="2"/>
            </a:endParaRPr>
          </a:p>
          <a:p>
            <a:r>
              <a:rPr lang="hu-HU" sz="2000" dirty="0" smtClean="0">
                <a:sym typeface="Wingdings" pitchFamily="2" charset="2"/>
              </a:rPr>
              <a:t>A városrégiók versenyképességének mérésében nincs elfogadott egyezség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/>
              <a:t>A </a:t>
            </a:r>
            <a:r>
              <a:rPr lang="hu-HU" sz="3200" b="1" dirty="0" smtClean="0"/>
              <a:t>városrégiók</a:t>
            </a:r>
            <a:r>
              <a:rPr lang="hu-HU" sz="3600" b="1" dirty="0" smtClean="0"/>
              <a:t> </a:t>
            </a:r>
            <a:r>
              <a:rPr lang="hu-HU" sz="3200" b="1" dirty="0" smtClean="0"/>
              <a:t>felértékelődése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184576"/>
          </a:xfrm>
        </p:spPr>
        <p:txBody>
          <a:bodyPr/>
          <a:lstStyle/>
          <a:p>
            <a:r>
              <a:rPr lang="hu-HU" sz="2000" dirty="0" smtClean="0"/>
              <a:t>3 milliárd ember lakik falvakban, s mintegy 3,2 milliárd városokban</a:t>
            </a:r>
          </a:p>
          <a:p>
            <a:endParaRPr lang="hu-HU" sz="2000" dirty="0" smtClean="0"/>
          </a:p>
          <a:p>
            <a:r>
              <a:rPr lang="hu-HU" sz="2000" u="sng" dirty="0" smtClean="0"/>
              <a:t>Város: </a:t>
            </a:r>
            <a:r>
              <a:rPr lang="hu-HU" sz="2000" dirty="0" smtClean="0"/>
              <a:t>koncentráltan lakott terület, ahol magas szintű városiasodás jellemző</a:t>
            </a:r>
          </a:p>
          <a:p>
            <a:endParaRPr lang="hu-HU" sz="2000" dirty="0" smtClean="0"/>
          </a:p>
          <a:p>
            <a:r>
              <a:rPr lang="hu-HU" sz="2000" dirty="0" smtClean="0"/>
              <a:t>Város fogalma és kiterjedése országonként változó, azonosítják:</a:t>
            </a:r>
          </a:p>
          <a:p>
            <a:pPr marL="457200" indent="-457200">
              <a:buNone/>
            </a:pPr>
            <a:r>
              <a:rPr lang="hu-HU" sz="2000" dirty="0" smtClean="0"/>
              <a:t>      - </a:t>
            </a:r>
            <a:r>
              <a:rPr lang="hu-HU" sz="2000" i="1" dirty="0" smtClean="0"/>
              <a:t>Népesség száma alapvető sztenderd</a:t>
            </a:r>
          </a:p>
          <a:p>
            <a:pPr marL="457200" indent="-457200">
              <a:buNone/>
            </a:pPr>
            <a:r>
              <a:rPr lang="hu-HU" sz="2000" dirty="0" smtClean="0"/>
              <a:t>      - </a:t>
            </a:r>
            <a:r>
              <a:rPr lang="hu-HU" sz="2000" i="1" dirty="0" smtClean="0"/>
              <a:t>Történelmi, jogi vagy adminisztratív kívánalmak</a:t>
            </a:r>
          </a:p>
          <a:p>
            <a:pPr marL="457200" indent="-457200">
              <a:buNone/>
            </a:pPr>
            <a:endParaRPr lang="hu-HU" sz="2000" i="1" dirty="0" smtClean="0"/>
          </a:p>
          <a:p>
            <a:pPr marL="457200" indent="-457200"/>
            <a:r>
              <a:rPr lang="hu-HU" sz="2000" u="sng" dirty="0" smtClean="0"/>
              <a:t>Város fogalma közigazgatási értelemben: </a:t>
            </a:r>
            <a:r>
              <a:rPr lang="hu-HU" sz="2000" dirty="0" smtClean="0"/>
              <a:t>adminisztratív menedzsment központ által vezetett, koncentráltan lakott területen kívül a városhoz tartozónak vehetjük az ahhoz kapcsolódó </a:t>
            </a:r>
            <a:r>
              <a:rPr lang="hu-HU" sz="2000" dirty="0" err="1" smtClean="0"/>
              <a:t>szuburbán</a:t>
            </a:r>
            <a:r>
              <a:rPr lang="hu-HU" sz="2000" dirty="0" smtClean="0"/>
              <a:t> gyűrűt és falvakat is.</a:t>
            </a:r>
          </a:p>
          <a:p>
            <a:pPr>
              <a:buNone/>
            </a:pPr>
            <a:endParaRPr lang="hu-HU" sz="2000" u="sng" dirty="0" smtClean="0"/>
          </a:p>
          <a:p>
            <a:pPr>
              <a:buNone/>
            </a:pPr>
            <a:endParaRPr lang="hu-HU" sz="2000" u="sng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 </a:t>
            </a:r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sz="3200" dirty="0" err="1" smtClean="0"/>
              <a:t>Városfogalom-Városias</a:t>
            </a:r>
            <a:r>
              <a:rPr lang="hu-HU" sz="3200" dirty="0" smtClean="0"/>
              <a:t> </a:t>
            </a:r>
            <a:r>
              <a:rPr lang="hu-HU" sz="3200" dirty="0" err="1" smtClean="0"/>
              <a:t>terület-Városi</a:t>
            </a:r>
            <a:r>
              <a:rPr lang="hu-HU" sz="3200" dirty="0" smtClean="0"/>
              <a:t> térség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/>
          <a:lstStyle/>
          <a:p>
            <a:r>
              <a:rPr lang="hu-HU" sz="2000" dirty="0" smtClean="0"/>
              <a:t>A közigazgatási felosztás országonként változó </a:t>
            </a:r>
            <a:r>
              <a:rPr lang="hu-HU" sz="2000" i="1" dirty="0" smtClean="0"/>
              <a:t>(pl. Kína, India létrehozott olyan regionális közigazgatási egységet, amely az állami v. tartományi szintnél alacsonyabb, de a város felett áll) </a:t>
            </a:r>
          </a:p>
          <a:p>
            <a:pPr>
              <a:buNone/>
            </a:pPr>
            <a:endParaRPr lang="hu-HU" sz="2000" i="1" dirty="0" smtClean="0"/>
          </a:p>
          <a:p>
            <a:r>
              <a:rPr lang="hu-HU" sz="2000" dirty="0" smtClean="0"/>
              <a:t>Város: közigazgatási értelemben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Városias terület: társadalmi és gazdasági értelemben vett terület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u="sng" dirty="0" smtClean="0"/>
              <a:t>Nagyvárosi térség fogalma </a:t>
            </a:r>
            <a:r>
              <a:rPr lang="hu-HU" sz="2000" dirty="0" smtClean="0"/>
              <a:t>(pl. USA, Kanada) : Statisztikai értelemben, amikor néhány ország urbanizáltsága elér egy bizonyos fokot, a szomszédos városi területek kapcsolata erősödik gazdasági és társadalmi értelemben, az infrastruktúra részesedése pedig magas lesz.</a:t>
            </a:r>
          </a:p>
          <a:p>
            <a:pPr>
              <a:buNone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b="1" dirty="0" smtClean="0"/>
              <a:t>A városrégiók </a:t>
            </a:r>
            <a:r>
              <a:rPr lang="hu-HU" sz="3200" b="1" dirty="0" err="1" smtClean="0"/>
              <a:t>lehetárolásának</a:t>
            </a:r>
            <a:r>
              <a:rPr lang="hu-HU" sz="3200" b="1" dirty="0" smtClean="0"/>
              <a:t> lehetőségei Magyarországon</a:t>
            </a:r>
            <a:br>
              <a:rPr lang="hu-HU" sz="3200" b="1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4680520"/>
          </a:xfrm>
        </p:spPr>
        <p:txBody>
          <a:bodyPr/>
          <a:lstStyle/>
          <a:p>
            <a:r>
              <a:rPr lang="hu-HU" sz="2000" dirty="0" smtClean="0"/>
              <a:t>A város és környéke együttes kezelésének felfogásmódja nem új keletű </a:t>
            </a:r>
            <a:r>
              <a:rPr lang="hu-HU" sz="2000" dirty="0" err="1" smtClean="0"/>
              <a:t>Magyaro.-on</a:t>
            </a: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Agglomeráció =városrégió,várostérség, funkcionális várostérség, metropolisztérség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A gazdaság új térbeli fejlődési modellje nem a tervezési régiókat veszi alapul, hanem az agglomerációs gazdaságokat, mint csomóponti régiókat, más felfogásban városrégiókat, amelyek hálózati kapcsolatban állnak egymással. (Lengyel) </a:t>
            </a:r>
            <a:r>
              <a:rPr lang="hu-HU" sz="2000" dirty="0" smtClean="0">
                <a:sym typeface="Wingdings" pitchFamily="2" charset="2"/>
              </a:rPr>
              <a:t> lokalizációs tudástúlcsordulások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686800" cy="6120680"/>
          </a:xfrm>
        </p:spPr>
        <p:txBody>
          <a:bodyPr/>
          <a:lstStyle/>
          <a:p>
            <a:pPr algn="just"/>
            <a:endParaRPr lang="hu-HU" sz="2000" dirty="0" smtClean="0"/>
          </a:p>
          <a:p>
            <a:pPr algn="just"/>
            <a:r>
              <a:rPr lang="hu-HU" sz="2000" dirty="0" err="1" smtClean="0"/>
              <a:t>Magyaro-i</a:t>
            </a:r>
            <a:r>
              <a:rPr lang="hu-HU" sz="2000" dirty="0" smtClean="0"/>
              <a:t> városok méretei sajátosak </a:t>
            </a:r>
            <a:r>
              <a:rPr lang="hu-HU" sz="2000" dirty="0" smtClean="0">
                <a:sym typeface="Wingdings" pitchFamily="2" charset="2"/>
              </a:rPr>
              <a:t> </a:t>
            </a:r>
            <a:r>
              <a:rPr lang="hu-HU" sz="2000" i="1" dirty="0" smtClean="0">
                <a:sym typeface="Wingdings" pitchFamily="2" charset="2"/>
              </a:rPr>
              <a:t>saját lehatárolási fogalom</a:t>
            </a:r>
          </a:p>
          <a:p>
            <a:pPr algn="just">
              <a:buNone/>
            </a:pPr>
            <a:endParaRPr lang="hu-HU" sz="2000" i="1" dirty="0" smtClean="0"/>
          </a:p>
          <a:p>
            <a:pPr algn="just"/>
            <a:r>
              <a:rPr lang="hu-HU" sz="2000" dirty="0" smtClean="0"/>
              <a:t>Magyarországon meglévő 19 megyeszékhely köré szeretném a területi lehatárolást, térkép alapú ábrázolással jelölve a városrégió határait.</a:t>
            </a:r>
          </a:p>
          <a:p>
            <a:pPr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lehatárolásnál figyelembe véve a magyarországi specialitásokat, a Lengyel Imre által meghatározott csomóponti régióból kiindulva, mely szerint ez az a terület, amelyen belül a munkavállalónak vagy vállalkozónak nem kell lakóhelyet váltani ahhoz, ha munkahelyet változtat, ezt a vonzáskörzetet Szeged esetében 30 km-ben határozta meg.</a:t>
            </a:r>
          </a:p>
          <a:p>
            <a:pPr algn="just"/>
            <a:endParaRPr lang="hu-HU" sz="2000" dirty="0" smtClean="0"/>
          </a:p>
          <a:p>
            <a:pPr algn="just">
              <a:buFontTx/>
              <a:buNone/>
            </a:pPr>
            <a:r>
              <a:rPr lang="hu-HU" sz="2000" dirty="0" smtClean="0">
                <a:sym typeface="Wingdings" pitchFamily="2" charset="2"/>
              </a:rPr>
              <a:t>A megyeszékhelyek köré 30 km sugarú kört rajzoltam és azt néztem meg, hogy ez a vonzáskörzet milyen településeket fed le, vagyis a központi város körül mely települések tartozhatnak az adott városrégióba.</a:t>
            </a:r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32656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/>
              <a:t>Magyarország főváros-, és megyeszékhely-központú városrégiónak lehatárolása</a:t>
            </a:r>
            <a:endParaRPr lang="hu-HU" i="1" dirty="0"/>
          </a:p>
        </p:txBody>
      </p:sp>
      <p:pic>
        <p:nvPicPr>
          <p:cNvPr id="3" name="Kép 2"/>
          <p:cNvPicPr>
            <a:picLocks noChangeArrowheads="1"/>
          </p:cNvPicPr>
          <p:nvPr/>
        </p:nvPicPr>
        <p:blipFill>
          <a:blip r:embed="rId2" cstate="print">
            <a:lum bright="-22000" contrast="38000"/>
          </a:blip>
          <a:srcRect/>
          <a:stretch>
            <a:fillRect/>
          </a:stretch>
        </p:blipFill>
        <p:spPr>
          <a:xfrm>
            <a:off x="1403648" y="836712"/>
            <a:ext cx="6505575" cy="434498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475656" y="52292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Forrás: saját szerkesztés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hu-HU" sz="3200" b="1" dirty="0" smtClean="0"/>
              <a:t>A városrégiók versenyképessége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548680"/>
            <a:ext cx="8748464" cy="5760640"/>
          </a:xfrm>
        </p:spPr>
        <p:txBody>
          <a:bodyPr/>
          <a:lstStyle/>
          <a:p>
            <a:r>
              <a:rPr lang="hu-HU" sz="2000" dirty="0" smtClean="0"/>
              <a:t>A verseny és versenyképesség régóta használatos fogalom</a:t>
            </a:r>
            <a:r>
              <a:rPr lang="hu-HU" sz="2000" dirty="0" smtClean="0">
                <a:sym typeface="Wingdings" pitchFamily="2" charset="2"/>
              </a:rPr>
              <a:t> regionális tudomány központi kutatási területe</a:t>
            </a:r>
          </a:p>
          <a:p>
            <a:pPr>
              <a:buNone/>
            </a:pPr>
            <a:endParaRPr lang="hu-HU" sz="2000" dirty="0" smtClean="0">
              <a:sym typeface="Wingdings" pitchFamily="2" charset="2"/>
            </a:endParaRPr>
          </a:p>
          <a:p>
            <a:pPr eaLnBrk="1" hangingPunct="1"/>
            <a:r>
              <a:rPr lang="hu-HU" altLang="ja-JP" sz="2000" dirty="0" smtClean="0">
                <a:sym typeface="Wingdings" pitchFamily="2" charset="2"/>
              </a:rPr>
              <a:t>OECD 1996 első versenyképességi fogalma: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ja-JP" sz="2000" dirty="0" smtClean="0">
                <a:sym typeface="Wingdings" pitchFamily="2" charset="2"/>
              </a:rPr>
              <a:t>	</a:t>
            </a:r>
            <a:r>
              <a:rPr lang="hu-HU" altLang="ja-JP" sz="2000" i="1" dirty="0" smtClean="0">
                <a:sym typeface="Wingdings" pitchFamily="2" charset="2"/>
              </a:rPr>
              <a:t>(a vállalatok, iparágak, régiók, nemzetek vagy nemzetek feletti régiók képessége arra, hogy létrehozzon egy aránylag magas tényezőjövedelmet és viszonylag magas foglalkoztatottsági szintet egy fenntartható bázison, miközben a nemzetközi versenynek vannak kitéve)</a:t>
            </a:r>
          </a:p>
          <a:p>
            <a:pPr eaLnBrk="1" hangingPunct="1">
              <a:buFont typeface="Wingdings" pitchFamily="2" charset="2"/>
              <a:buNone/>
            </a:pPr>
            <a:endParaRPr lang="hu-HU" altLang="ja-JP" sz="2000" i="1" dirty="0" smtClean="0">
              <a:sym typeface="Wingdings" pitchFamily="2" charset="2"/>
            </a:endParaRPr>
          </a:p>
          <a:p>
            <a:pPr eaLnBrk="1" hangingPunct="1"/>
            <a:r>
              <a:rPr lang="hu-HU" altLang="ja-JP" sz="2000" b="1" dirty="0" smtClean="0"/>
              <a:t>Térségi versenyképesség</a:t>
            </a:r>
            <a:r>
              <a:rPr lang="hu-HU" altLang="ja-JP" sz="2000" dirty="0" smtClean="0"/>
              <a:t>: viszonylagosan magas jövedelem (GDP) és magas foglalkoztatottsági szint, a helyben élők széles köre részesüljön a megtermelt jövedelemből</a:t>
            </a:r>
          </a:p>
          <a:p>
            <a:pPr eaLnBrk="1" hangingPunct="1">
              <a:buNone/>
            </a:pPr>
            <a:endParaRPr lang="hu-HU" altLang="ja-JP" sz="2000" dirty="0" smtClean="0"/>
          </a:p>
          <a:p>
            <a:pPr eaLnBrk="1" hangingPunct="1"/>
            <a:r>
              <a:rPr lang="hu-HU" altLang="ja-JP" sz="2000" b="1" dirty="0" smtClean="0"/>
              <a:t>A városok versenyképessége: </a:t>
            </a:r>
            <a:r>
              <a:rPr lang="hu-HU" altLang="ja-JP" sz="2000" dirty="0" smtClean="0"/>
              <a:t>a városoknak a képessége arra, hogy erőforrásokat vonzzon és alakítson át, hogy irányítsa és uralja a piacot, ezáltal gyorsabban és jobban teremtve nagyobb gazdaságot és biztosítva jólétet a lakosai számára</a:t>
            </a:r>
          </a:p>
          <a:p>
            <a:pPr eaLnBrk="1" hangingPunct="1"/>
            <a:endParaRPr lang="hu-HU" altLang="ja-JP" sz="2000" i="1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ja-JP" sz="2000" i="1" dirty="0" smtClean="0">
              <a:sym typeface="Wingdings" pitchFamily="2" charset="2"/>
            </a:endParaRP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639</Words>
  <Application>Microsoft Office PowerPoint</Application>
  <PresentationFormat>Diavetítés a képernyőre (4:3 oldalarány)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Alapértelmezett terv</vt:lpstr>
      <vt:lpstr>A magyarországi városrégiók lehatárolásának és versenyképességük mérésének lehetőségei</vt:lpstr>
      <vt:lpstr>  Az előadás vázlata:  (Kulcsszavak: városrégió, versenyképesség, lehatárolás, indikátorok)  </vt:lpstr>
      <vt:lpstr> A kutatási téma aktualitása </vt:lpstr>
      <vt:lpstr> A városrégiók felértékelődése </vt:lpstr>
      <vt:lpstr>Városfogalom-Városias terület-Városi térség</vt:lpstr>
      <vt:lpstr>  A városrégiók lehetárolásának lehetőségei Magyarországon  </vt:lpstr>
      <vt:lpstr>PowerPoint bemutató</vt:lpstr>
      <vt:lpstr>PowerPoint bemutató</vt:lpstr>
      <vt:lpstr>A városrégiók versenyképessége</vt:lpstr>
      <vt:lpstr>PowerPoint bemutató</vt:lpstr>
      <vt:lpstr> A városrégiók versenyképességének lehetséges mutatói </vt:lpstr>
      <vt:lpstr>PowerPoint bemutató</vt:lpstr>
      <vt:lpstr> Összegzés </vt:lpstr>
      <vt:lpstr>Köszönöm a figyelmet!</vt:lpstr>
    </vt:vector>
  </TitlesOfParts>
  <Company>SZTE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Szeged</dc:title>
  <dc:creator>GTK</dc:creator>
  <cp:lastModifiedBy>Ilona Csapó</cp:lastModifiedBy>
  <cp:revision>216</cp:revision>
  <cp:lastPrinted>2012-05-08T09:09:47Z</cp:lastPrinted>
  <dcterms:created xsi:type="dcterms:W3CDTF">2004-11-03T13:38:10Z</dcterms:created>
  <dcterms:modified xsi:type="dcterms:W3CDTF">2012-12-10T13:13:20Z</dcterms:modified>
</cp:coreProperties>
</file>