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9" r:id="rId3"/>
    <p:sldId id="287" r:id="rId4"/>
    <p:sldId id="288" r:id="rId5"/>
    <p:sldId id="290" r:id="rId6"/>
    <p:sldId id="291" r:id="rId7"/>
    <p:sldId id="259" r:id="rId8"/>
    <p:sldId id="260" r:id="rId9"/>
    <p:sldId id="261" r:id="rId10"/>
    <p:sldId id="262" r:id="rId11"/>
    <p:sldId id="263" r:id="rId12"/>
    <p:sldId id="270" r:id="rId13"/>
    <p:sldId id="269" r:id="rId14"/>
    <p:sldId id="272" r:id="rId15"/>
    <p:sldId id="264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4" autoAdjust="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32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EA3C7-877F-4E2E-B0C5-792182EA6B68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3ACE6-A57D-4941-97F6-B606C2DB053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44690-2397-4F47-8B28-4FCF993F024A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85527-6480-416D-AE2A-B849F0DBDE7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5527-6480-416D-AE2A-B849F0DBDE79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85527-6480-416D-AE2A-B849F0DBDE79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C7C438-6FB2-4426-908C-8E8F0A96FC02}" type="datetimeFigureOut">
              <a:rPr lang="hu-HU" smtClean="0"/>
              <a:pPr/>
              <a:t>2011.11.23.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DE97A30-6C95-4DAA-A7A0-E4E5C1F4485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okor.bela@baranyaikultura.h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bokor.bela@feek.pte.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414592" cy="36004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Dr. Bokor Béla </a:t>
            </a:r>
            <a:br>
              <a:rPr lang="hu-HU" dirty="0" smtClean="0"/>
            </a:br>
            <a:r>
              <a:rPr lang="hu-HU" sz="2000" dirty="0" smtClean="0"/>
              <a:t>egyetemi adjunktus – Pécsi Tudományegyetem, FEEK</a:t>
            </a:r>
            <a:br>
              <a:rPr lang="hu-HU" sz="2000" dirty="0" smtClean="0"/>
            </a:br>
            <a:r>
              <a:rPr lang="hu-HU" sz="2000" dirty="0" smtClean="0"/>
              <a:t>kuratóriumi elnök – határokon túli magyarságért alapítvány</a:t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dirty="0" smtClean="0"/>
              <a:t>Települési - térségi identitás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5085184"/>
            <a:ext cx="8748464" cy="177281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hu-HU" sz="6400" dirty="0" smtClean="0"/>
              <a:t>A MAGYAR REGIONÁLIS TUDOMÁNYI TÁRSASÁG IX. VÁNDORGYŰLÉSE </a:t>
            </a:r>
          </a:p>
          <a:p>
            <a:pPr algn="ctr"/>
            <a:r>
              <a:rPr lang="hu-HU" sz="6400" b="0" i="1" dirty="0" smtClean="0"/>
              <a:t> </a:t>
            </a:r>
          </a:p>
          <a:p>
            <a:pPr algn="ctr"/>
            <a:r>
              <a:rPr lang="hu-HU" sz="6400" b="0" dirty="0" smtClean="0"/>
              <a:t>A vizek szerepe a területi fejlődésben </a:t>
            </a:r>
          </a:p>
          <a:p>
            <a:pPr algn="ctr"/>
            <a:r>
              <a:rPr lang="hu-HU" sz="6400" b="0" dirty="0" smtClean="0"/>
              <a:t>A Duna és a Tisza térségeinek fejlődési problémái és fejlesztési lehetőségei </a:t>
            </a:r>
          </a:p>
          <a:p>
            <a:pPr algn="ctr"/>
            <a:r>
              <a:rPr lang="hu-HU" sz="4800" dirty="0" smtClean="0"/>
              <a:t> </a:t>
            </a:r>
          </a:p>
          <a:p>
            <a:pPr algn="ctr"/>
            <a:r>
              <a:rPr lang="hu-HU" sz="4800" dirty="0" smtClean="0"/>
              <a:t>Révkomárom, Selye János Egyetem </a:t>
            </a:r>
          </a:p>
          <a:p>
            <a:pPr algn="ctr"/>
            <a:r>
              <a:rPr lang="hu-HU" sz="4800" dirty="0" smtClean="0"/>
              <a:t>2011. november 24–25.  </a:t>
            </a:r>
          </a:p>
          <a:p>
            <a:r>
              <a:rPr lang="hu-HU" sz="4800" dirty="0" smtClean="0"/>
              <a:t> </a:t>
            </a:r>
          </a:p>
          <a:p>
            <a:r>
              <a:rPr lang="hu-H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8640"/>
            <a:ext cx="8686800" cy="648072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 smtClean="0"/>
              <a:t>Műszaki és humán Infrastruktúra </a:t>
            </a:r>
            <a:br>
              <a:rPr lang="hu-HU" sz="3200" b="1" dirty="0" smtClean="0"/>
            </a:br>
            <a:r>
              <a:rPr lang="hu-HU" sz="3200" b="1" dirty="0" smtClean="0"/>
              <a:t>„vízen-vízparton”</a:t>
            </a:r>
            <a:endParaRPr lang="hu-HU" sz="32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1"/>
            <a:ext cx="8229600" cy="558924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t</a:t>
            </a:r>
            <a:r>
              <a:rPr lang="hu-HU" sz="2400" dirty="0" smtClean="0"/>
              <a:t>isztavizű</a:t>
            </a:r>
            <a:r>
              <a:rPr lang="hu-HU" sz="2400" dirty="0"/>
              <a:t>, hajózható, vízi út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k</a:t>
            </a:r>
            <a:r>
              <a:rPr lang="hu-HU" sz="2400" dirty="0" smtClean="0"/>
              <a:t>örnyezetbarát </a:t>
            </a:r>
            <a:r>
              <a:rPr lang="hu-HU" sz="2400" dirty="0"/>
              <a:t>vízi járművek, </a:t>
            </a:r>
            <a:r>
              <a:rPr lang="hu-HU" sz="2400" dirty="0" smtClean="0"/>
              <a:t>vízparti építmények</a:t>
            </a:r>
            <a:endParaRPr lang="hu-HU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„Duna-barát” </a:t>
            </a:r>
            <a:r>
              <a:rPr lang="hu-HU" sz="2400" dirty="0" smtClean="0"/>
              <a:t>természeti és műszaki környezet</a:t>
            </a:r>
            <a:endParaRPr lang="hu-HU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k</a:t>
            </a:r>
            <a:r>
              <a:rPr lang="hu-HU" sz="2400" dirty="0" smtClean="0"/>
              <a:t>özösségi-egyéni </a:t>
            </a:r>
            <a:r>
              <a:rPr lang="hu-HU" sz="2400" dirty="0"/>
              <a:t>használati szokásokra </a:t>
            </a:r>
            <a:r>
              <a:rPr lang="hu-HU" sz="2400" dirty="0" smtClean="0"/>
              <a:t>figyelő párhuzamos </a:t>
            </a:r>
            <a:r>
              <a:rPr lang="hu-HU" sz="2400" dirty="0"/>
              <a:t>fejlesztések (vasút, közút, légikikötők)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 smtClean="0"/>
              <a:t>a Duna régiót fejlesztő szolgáltatások szervezése, </a:t>
            </a:r>
            <a:r>
              <a:rPr lang="hu-HU" sz="2400" dirty="0"/>
              <a:t>gazdasági, kulturális, turisztikai </a:t>
            </a:r>
            <a:r>
              <a:rPr lang="hu-HU" sz="2400" dirty="0" smtClean="0"/>
              <a:t>szervezetek,vállalkozások </a:t>
            </a:r>
            <a:r>
              <a:rPr lang="hu-HU" sz="2400" dirty="0"/>
              <a:t>működtetése</a:t>
            </a:r>
            <a:r>
              <a:rPr lang="hu-HU" sz="2400" dirty="0" smtClean="0"/>
              <a:t>,</a:t>
            </a:r>
            <a:endParaRPr lang="hu-HU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helyi és </a:t>
            </a:r>
            <a:r>
              <a:rPr lang="hu-HU" sz="2400" dirty="0" err="1" smtClean="0"/>
              <a:t>mikrotérségi</a:t>
            </a:r>
            <a:r>
              <a:rPr lang="hu-HU" sz="2400" dirty="0" smtClean="0"/>
              <a:t> társadalmak értékeit, </a:t>
            </a:r>
            <a:r>
              <a:rPr lang="hu-HU" sz="2400" dirty="0"/>
              <a:t>érdekeit </a:t>
            </a:r>
            <a:r>
              <a:rPr lang="hu-HU" sz="2400" dirty="0" smtClean="0"/>
              <a:t>ismerő  </a:t>
            </a:r>
            <a:r>
              <a:rPr lang="hu-HU" sz="2400" dirty="0"/>
              <a:t>tudástőkéjüket felhasználó összehangolt befektetői </a:t>
            </a:r>
            <a:r>
              <a:rPr lang="hu-HU" sz="2400" dirty="0" smtClean="0"/>
              <a:t>magatartás és </a:t>
            </a:r>
            <a:r>
              <a:rPr lang="hu-HU" sz="2400" dirty="0"/>
              <a:t>tőke elérése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közös </a:t>
            </a:r>
            <a:r>
              <a:rPr lang="hu-HU" sz="2400" dirty="0" smtClean="0"/>
              <a:t>haszon/társadalmi-gazdasági,kulturális/ </a:t>
            </a:r>
            <a:r>
              <a:rPr lang="hu-HU" sz="2400" dirty="0"/>
              <a:t>a „Duna-profit” tudatosítása, a civil társadalom, az önkormányzatok, és az állam együttes </a:t>
            </a:r>
            <a:r>
              <a:rPr lang="hu-HU" sz="2400" dirty="0" smtClean="0"/>
              <a:t>fellépésével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8640"/>
            <a:ext cx="8686800" cy="720080"/>
          </a:xfrm>
        </p:spPr>
        <p:txBody>
          <a:bodyPr>
            <a:noAutofit/>
          </a:bodyPr>
          <a:lstStyle/>
          <a:p>
            <a:pPr algn="ctr"/>
            <a:r>
              <a:rPr lang="hu-HU" sz="3200" b="1" dirty="0"/>
              <a:t>Duna régió, mint az európai régiók közös értéke, élettere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832"/>
            <a:ext cx="8964612" cy="460779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/>
              <a:t>k</a:t>
            </a:r>
            <a:r>
              <a:rPr lang="hu-HU" dirty="0" smtClean="0"/>
              <a:t>ulturális </a:t>
            </a:r>
            <a:r>
              <a:rPr lang="hu-HU" dirty="0"/>
              <a:t>„híd”</a:t>
            </a:r>
          </a:p>
          <a:p>
            <a:pPr>
              <a:buFont typeface="Wingdings" pitchFamily="2" charset="2"/>
              <a:buChar char="Ø"/>
            </a:pPr>
            <a:r>
              <a:rPr lang="hu-HU" dirty="0"/>
              <a:t>a</a:t>
            </a:r>
            <a:r>
              <a:rPr lang="hu-HU" dirty="0" smtClean="0"/>
              <a:t> turizmus „hajója”, </a:t>
            </a:r>
            <a:r>
              <a:rPr lang="hu-HU" dirty="0"/>
              <a:t>színtere</a:t>
            </a:r>
          </a:p>
          <a:p>
            <a:pPr>
              <a:buFont typeface="Wingdings" pitchFamily="2" charset="2"/>
              <a:buChar char="Ø"/>
            </a:pPr>
            <a:r>
              <a:rPr lang="hu-HU" dirty="0"/>
              <a:t>g</a:t>
            </a:r>
            <a:r>
              <a:rPr lang="hu-HU" dirty="0" smtClean="0"/>
              <a:t>azdasági </a:t>
            </a:r>
            <a:r>
              <a:rPr lang="hu-HU" dirty="0"/>
              <a:t>együttműködések körülhatárolható térbeli kerete</a:t>
            </a:r>
          </a:p>
          <a:p>
            <a:pPr>
              <a:buFont typeface="Wingdings" pitchFamily="2" charset="2"/>
              <a:buChar char="Ø"/>
            </a:pP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dirty="0"/>
              <a:t>európai régiókban és a Duna-régióban élők közös </a:t>
            </a:r>
            <a:r>
              <a:rPr lang="hu-HU" dirty="0" smtClean="0"/>
              <a:t>természeti,esztétikai értéke,”identitáshálója”</a:t>
            </a:r>
            <a:endParaRPr lang="hu-HU" dirty="0"/>
          </a:p>
          <a:p>
            <a:pPr>
              <a:buFont typeface="Wingdings" pitchFamily="2" charset="2"/>
              <a:buChar char="Ø"/>
            </a:pPr>
            <a:r>
              <a:rPr lang="hu-HU" dirty="0"/>
              <a:t>új generációk új lehetőségeit rejtő közös élettér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93610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tx1"/>
                </a:solidFill>
              </a:rPr>
              <a:t>Regionális tér - identitás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 fontScale="6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dirty="0" smtClean="0"/>
              <a:t>kiterjedtebb,tudatosabb presztízs a kultúrának,</a:t>
            </a:r>
          </a:p>
          <a:p>
            <a:pPr marL="548640" indent="-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dirty="0" smtClean="0"/>
              <a:t>identitásélménnyel, ismerettel bíró közösségek újszerű összefogása,</a:t>
            </a:r>
          </a:p>
          <a:p>
            <a:pPr marL="548640" indent="-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dirty="0" smtClean="0"/>
              <a:t>a helyi - regionális és  nemzeti identitásra épülő kulturális integráció példáinak megjelenítése a különböző térszinteken, és az </a:t>
            </a:r>
            <a:r>
              <a:rPr lang="hu-HU" dirty="0" err="1" smtClean="0"/>
              <a:t>interregionális</a:t>
            </a:r>
            <a:r>
              <a:rPr lang="hu-HU" dirty="0" smtClean="0"/>
              <a:t> térkapcsolatokban </a:t>
            </a:r>
          </a:p>
          <a:p>
            <a:pPr marL="548640" indent="-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dirty="0" smtClean="0"/>
              <a:t>a kulturális integráció segít megőrizni a lokális-regionális identitást, megerősíti a nemzeti identitást, fejlesztheti az európai és glóbusz identitást. (A regionális kulturális identitás megerősödése, újszerűsége gyorsíthatja a térszintek közötti tartalmi együttműködést.)</a:t>
            </a:r>
          </a:p>
          <a:p>
            <a:pPr marL="548640" indent="-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dirty="0" smtClean="0"/>
              <a:t>a regionális tér  transzformáló funkciót is teljesít,  részt vesz a kultúra középszintű közvetítésben, vagyis a  lokalitástól nem csak felfelé halad,  hanem a globális kulturális hatás lokális szintre való adaptációjában is közreműködhet,</a:t>
            </a:r>
          </a:p>
          <a:p>
            <a:pPr marL="548640" indent="-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dirty="0" smtClean="0"/>
              <a:t>szűrő-szelektáló funkciója is lehet,regionális tartalmak opcionális kínálatával,</a:t>
            </a:r>
          </a:p>
          <a:p>
            <a:pPr marL="548640" indent="-41148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u-HU" dirty="0" smtClean="0"/>
              <a:t>a regionális kulturális tér intézményesített formában történő nemzetközi szintű szervezésére is szükség mutatkozik</a:t>
            </a:r>
          </a:p>
          <a:p>
            <a:pPr marL="548640" indent="-41148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hu-HU" dirty="0" smtClean="0"/>
          </a:p>
          <a:p>
            <a:pPr marL="548640" indent="-411480" eaLnBrk="1" fontAlgn="auto" hangingPunct="1">
              <a:spcAft>
                <a:spcPts val="0"/>
              </a:spcAft>
              <a:buFont typeface="Wingdings 2"/>
              <a:buChar char=""/>
              <a:defRPr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18488" cy="1052735"/>
          </a:xfr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hu-HU" sz="2800" b="1" dirty="0" smtClean="0">
                <a:solidFill>
                  <a:schemeClr val="tx1"/>
                </a:solidFill>
              </a:rPr>
              <a:t>Régiók közötti kulturális csere és párbeszéd  „nyeresége</a:t>
            </a:r>
            <a:r>
              <a:rPr lang="hu-HU" sz="2800" dirty="0" smtClean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28800"/>
            <a:ext cx="8569325" cy="4897413"/>
          </a:xfr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  <a:cs typeface="Times New Roman" pitchFamily="18" charset="0"/>
              </a:rPr>
              <a:t>a régiók kulturális központjai tartalomfejlesztési centrumok is (továbbképzési, módszertani műhelyek,</a:t>
            </a:r>
            <a:r>
              <a:rPr lang="hu-HU" sz="2000" dirty="0" smtClean="0">
                <a:solidFill>
                  <a:schemeClr val="tx1"/>
                </a:solidFill>
              </a:rPr>
              <a:t>kutatóhelyek,</a:t>
            </a:r>
            <a:r>
              <a:rPr lang="hu-HU" sz="2000" dirty="0" smtClean="0">
                <a:solidFill>
                  <a:schemeClr val="tx1"/>
                </a:solidFill>
                <a:cs typeface="Times New Roman" pitchFamily="18" charset="0"/>
              </a:rPr>
              <a:t> minta projektek, ötletek, példák, tapasztalatok cseréje)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közös tulajdonú, új típusú intézmények</a:t>
            </a:r>
            <a:r>
              <a:rPr lang="hu-HU" sz="2000" dirty="0" smtClean="0">
                <a:solidFill>
                  <a:schemeClr val="tx1"/>
                </a:solidFill>
                <a:cs typeface="Times New Roman" pitchFamily="18" charset="0"/>
              </a:rPr>
              <a:t> kialakítása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közös információs adatbázis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közös termékek, szolgáltatások regionális szintű piaci bevezetése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közös rendezvények (pl. Pannónia – fesztivál, karnevál)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  <a:cs typeface="Times New Roman" pitchFamily="18" charset="0"/>
              </a:rPr>
              <a:t>kulturális ipar  :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1800" dirty="0" smtClean="0">
                <a:solidFill>
                  <a:schemeClr val="tx1"/>
                </a:solidFill>
                <a:cs typeface="Times New Roman" pitchFamily="18" charset="0"/>
              </a:rPr>
              <a:t>Média,  design,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hu-HU" sz="1800" dirty="0" smtClean="0">
                <a:solidFill>
                  <a:schemeClr val="tx1"/>
                </a:solidFill>
                <a:cs typeface="Times New Roman" pitchFamily="18" charset="0"/>
              </a:rPr>
              <a:t>Kiadói tevékenység</a:t>
            </a:r>
            <a:r>
              <a:rPr lang="hu-HU" sz="1800" dirty="0" smtClean="0">
                <a:solidFill>
                  <a:schemeClr val="tx1"/>
                </a:solidFill>
              </a:rPr>
              <a:t> (dokumentumok, kiadványok)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  <a:cs typeface="Times New Roman" pitchFamily="18" charset="0"/>
              </a:rPr>
              <a:t>felnőttoktatás diverzifikálása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  <a:cs typeface="Times New Roman" pitchFamily="18" charset="0"/>
              </a:rPr>
              <a:t>szociokulturális szempontú kultúraközvetítés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  <a:cs typeface="Times New Roman" pitchFamily="18" charset="0"/>
              </a:rPr>
              <a:t>Stb.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9361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b="1" dirty="0" smtClean="0">
                <a:solidFill>
                  <a:schemeClr val="tx1"/>
                </a:solidFill>
              </a:rPr>
              <a:t>Lokalitás – regionalitás </a:t>
            </a:r>
            <a:r>
              <a:rPr lang="hu-HU" b="1" dirty="0" err="1" smtClean="0">
                <a:solidFill>
                  <a:schemeClr val="tx1"/>
                </a:solidFill>
              </a:rPr>
              <a:t>-globalitás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006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hu-HU" dirty="0" smtClean="0"/>
              <a:t>a globalizációs folyamatok több területen jelentősen megrendítették az identitások eddigi formáit,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dirty="0" smtClean="0"/>
              <a:t>a kulturális identitás stabilitásának  erősítése a lokális-regionális kötődést,az integrációs folyamatok kiteljesedését is segítheti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b="1" dirty="0" smtClean="0"/>
              <a:t>az"</a:t>
            </a:r>
            <a:r>
              <a:rPr lang="hu-HU" b="1" i="1" dirty="0" smtClean="0"/>
              <a:t>identitások hálójának</a:t>
            </a:r>
            <a:r>
              <a:rPr lang="hu-HU" b="1" dirty="0" smtClean="0"/>
              <a:t>„ tudatos szervezése, fejlesztése permanens kihívás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hu-HU" b="1" dirty="0" smtClean="0"/>
              <a:t>a kulturális sokféleség garantálása egyben a demokrácia fennmaradásának követelmény</a:t>
            </a:r>
            <a:endParaRPr lang="hu-HU" dirty="0" smtClean="0"/>
          </a:p>
          <a:p>
            <a:pPr eaLnBrk="1" hangingPunct="1">
              <a:buFont typeface="Wingdings" pitchFamily="2" charset="2"/>
              <a:buChar char="Ø"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529748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>Köszönöm a </a:t>
            </a:r>
            <a:r>
              <a:rPr lang="hu-HU" sz="5400" b="1" dirty="0"/>
              <a:t>figyelmet</a:t>
            </a:r>
            <a:r>
              <a:rPr lang="hu-HU" sz="5400" b="1" dirty="0" smtClean="0"/>
              <a:t>!</a:t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2800" dirty="0" err="1" smtClean="0">
                <a:hlinkClick r:id="rId3"/>
              </a:rPr>
              <a:t>bokor.bela</a:t>
            </a:r>
            <a:r>
              <a:rPr lang="hu-HU" sz="2800" dirty="0" smtClean="0">
                <a:hlinkClick r:id="rId3"/>
              </a:rPr>
              <a:t>@</a:t>
            </a:r>
            <a:r>
              <a:rPr lang="hu-HU" sz="2800" dirty="0" err="1" smtClean="0">
                <a:hlinkClick r:id="rId3"/>
              </a:rPr>
              <a:t>baranyaikultura.hu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err="1" smtClean="0">
                <a:hlinkClick r:id="rId4"/>
              </a:rPr>
              <a:t>bokor.bela</a:t>
            </a:r>
            <a:r>
              <a:rPr lang="hu-HU" sz="2800" dirty="0" smtClean="0">
                <a:hlinkClick r:id="rId4"/>
              </a:rPr>
              <a:t>@</a:t>
            </a:r>
            <a:r>
              <a:rPr lang="hu-HU" sz="2800" dirty="0" err="1" smtClean="0">
                <a:hlinkClick r:id="rId4"/>
              </a:rPr>
              <a:t>feek.pte.hu</a:t>
            </a:r>
            <a:r>
              <a:rPr lang="hu-HU" sz="2800" dirty="0" smtClean="0"/>
              <a:t> </a:t>
            </a:r>
            <a:br>
              <a:rPr lang="hu-HU" sz="2800" dirty="0" smtClean="0"/>
            </a:br>
            <a:r>
              <a:rPr lang="hu-HU" sz="5400" dirty="0" smtClean="0"/>
              <a:t/>
            </a:r>
            <a:br>
              <a:rPr lang="hu-HU" sz="5400" dirty="0" smtClean="0"/>
            </a:br>
            <a:endParaRPr lang="hu-H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  <a:ln w="12700">
            <a:noFill/>
          </a:ln>
        </p:spPr>
        <p:txBody>
          <a:bodyPr>
            <a:noAutofit/>
          </a:bodyPr>
          <a:lstStyle/>
          <a:p>
            <a:pPr algn="ctr"/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>Kulturális régió</a:t>
            </a:r>
            <a:r>
              <a:rPr lang="hu-H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hu-HU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60000" endA="900" endPos="58000" dir="5400000" sy="-100000" algn="bl" rotWithShape="0"/>
                </a:effectLst>
              </a:rPr>
            </a:br>
            <a:endParaRPr lang="hu-HU" sz="2800" dirty="0">
              <a:effectLst>
                <a:outerShdw blurRad="38100" dist="38100" dir="2700000" algn="tl">
                  <a:srgbClr val="000000"/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</a:rPr>
              <a:t>mint kultúrák sokféleségének színtere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</a:rPr>
              <a:t>mint kulturális intézmények tevékenységének összessége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mint a hálózatosodás lehetősége, kerete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</a:rPr>
              <a:t>regionális hatókörű kulturális szervezetek új típusú erőforrása</a:t>
            </a:r>
          </a:p>
          <a:p>
            <a:pPr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</a:rPr>
              <a:t>regionális hatókörű kulturális civil szerveződések közösségi tudása és kapcsolati tőkéje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964488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Identitás a terekben </a:t>
            </a:r>
            <a:r>
              <a:rPr lang="hu-H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terek, térszintek valódi birtokbavétele,</a:t>
            </a:r>
            <a:endParaRPr lang="hu-H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átélhetővé, élhetővé tétele</a:t>
            </a: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helyi,kistérségi,megyei,regionális,nemzeti,</a:t>
            </a:r>
          </a:p>
          <a:p>
            <a:pPr algn="just">
              <a:buNone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	európai</a:t>
            </a:r>
            <a:endParaRPr lang="hu-HU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„glóbusz”</a:t>
            </a:r>
            <a:r>
              <a:rPr lang="hu-HU" dirty="0" err="1" smtClean="0">
                <a:solidFill>
                  <a:schemeClr val="tx1"/>
                </a:solidFill>
                <a:cs typeface="Times New Roman" pitchFamily="18" charset="0"/>
              </a:rPr>
              <a:t>-identitás</a:t>
            </a: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 – </a:t>
            </a:r>
            <a:r>
              <a:rPr lang="hu-HU" dirty="0" err="1" smtClean="0">
                <a:solidFill>
                  <a:schemeClr val="tx1"/>
                </a:solidFill>
                <a:cs typeface="Times New Roman" pitchFamily="18" charset="0"/>
              </a:rPr>
              <a:t>poliidentitás</a:t>
            </a: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lokális, globális – GLOKÁLIS  (új 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térélmény)</a:t>
            </a: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táji identitás</a:t>
            </a: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kisebbségi, nemzetiségi, vallási identitás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903649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Identitás a terekben</a:t>
            </a:r>
            <a:r>
              <a:rPr lang="hu-H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hu-H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hu-HU" dirty="0">
              <a:effectLst>
                <a:outerShdw blurRad="38100" dist="38100" dir="2700000" algn="tl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szociokulturális identitás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közösségi-társadalmi identitás: család,</a:t>
            </a:r>
            <a:endParaRPr lang="hu-HU" dirty="0" smtClean="0">
              <a:solidFill>
                <a:schemeClr val="tx1"/>
              </a:solidFill>
            </a:endParaRPr>
          </a:p>
          <a:p>
            <a:pPr algn="just" eaLnBrk="0" hangingPunct="0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foglalkozás, életkor, nemek, művelődés,</a:t>
            </a:r>
            <a:endParaRPr lang="hu-HU" dirty="0" smtClean="0">
              <a:solidFill>
                <a:schemeClr val="tx1"/>
              </a:solidFill>
            </a:endParaRPr>
          </a:p>
          <a:p>
            <a:pPr algn="just" eaLnBrk="0" hangingPunct="0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</a:rPr>
              <a:t>szubkultúrák</a:t>
            </a: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 szerint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az életminőség feltétele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a demokrácia kiteljesedésének előfeltétele</a:t>
            </a:r>
          </a:p>
          <a:p>
            <a:pPr algn="just" eaLnBrk="0" hangingPunct="0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/>
                </a:solidFill>
                <a:cs typeface="Times New Roman" pitchFamily="18" charset="0"/>
              </a:rPr>
              <a:t>a gazdaság versenyképességének alapja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903649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A Dél-dunántúli régió kulturális rétegei, térszintjei</a:t>
            </a:r>
            <a:r>
              <a:rPr lang="hu-HU" sz="6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hu-HU" sz="6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</a:br>
            <a:endParaRPr lang="hu-HU" dirty="0">
              <a:effectLst>
                <a:outerShdw blurRad="38100" dist="38100" dir="2700000" algn="tl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752528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sz="28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hu-HU" dirty="0" smtClean="0">
                <a:solidFill>
                  <a:schemeClr val="tx1"/>
                </a:solidFill>
              </a:rPr>
              <a:t>római kori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dirty="0" smtClean="0">
                <a:solidFill>
                  <a:schemeClr val="tx1"/>
                </a:solidFill>
              </a:rPr>
              <a:t> szent- istváni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dirty="0" smtClean="0">
                <a:solidFill>
                  <a:schemeClr val="tx1"/>
                </a:solidFill>
              </a:rPr>
              <a:t> török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dirty="0" smtClean="0">
                <a:solidFill>
                  <a:schemeClr val="tx1"/>
                </a:solidFill>
              </a:rPr>
              <a:t> déli szláv, német, …  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dirty="0" smtClean="0">
                <a:solidFill>
                  <a:schemeClr val="tx1"/>
                </a:solidFill>
              </a:rPr>
              <a:t> szocialista időszak  kultúrája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dirty="0" smtClean="0">
                <a:solidFill>
                  <a:schemeClr val="tx1"/>
                </a:solidFill>
              </a:rPr>
              <a:t> rendszerváltozás utáni évtizedek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dirty="0" smtClean="0">
                <a:solidFill>
                  <a:schemeClr val="tx1"/>
                </a:solidFill>
              </a:rPr>
              <a:t> </a:t>
            </a:r>
            <a:r>
              <a:rPr kumimoji="1" lang="hu-HU" dirty="0" err="1" smtClean="0">
                <a:solidFill>
                  <a:schemeClr val="tx1"/>
                </a:solidFill>
              </a:rPr>
              <a:t>határmenti</a:t>
            </a:r>
            <a:r>
              <a:rPr kumimoji="1" lang="hu-HU" dirty="0" smtClean="0">
                <a:solidFill>
                  <a:schemeClr val="tx1"/>
                </a:solidFill>
              </a:rPr>
              <a:t> régiók (</a:t>
            </a:r>
            <a:r>
              <a:rPr kumimoji="1" lang="hu-HU" dirty="0" err="1" smtClean="0">
                <a:solidFill>
                  <a:schemeClr val="tx1"/>
                </a:solidFill>
              </a:rPr>
              <a:t>Dél-Pannon</a:t>
            </a:r>
            <a:r>
              <a:rPr kumimoji="1" lang="hu-HU" dirty="0" smtClean="0">
                <a:solidFill>
                  <a:schemeClr val="tx1"/>
                </a:solidFill>
              </a:rPr>
              <a:t> régió) 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dirty="0" smtClean="0">
                <a:solidFill>
                  <a:schemeClr val="tx1"/>
                </a:solidFill>
              </a:rPr>
              <a:t> európai régiók 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r>
              <a:rPr kumimoji="1" lang="hu-HU" dirty="0" smtClean="0">
                <a:solidFill>
                  <a:schemeClr val="tx1"/>
                </a:solidFill>
              </a:rPr>
              <a:t> Európa Kulturális Fővárosa</a:t>
            </a:r>
          </a:p>
          <a:p>
            <a:pPr>
              <a:spcBef>
                <a:spcPct val="40000"/>
              </a:spcBef>
              <a:buFont typeface="Wingdings" pitchFamily="2" charset="2"/>
              <a:buChar char="Ø"/>
            </a:pPr>
            <a:endParaRPr kumimoji="1" lang="hu-HU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Picture 1028" descr="363pecsvarad_altemplom_kultura_csonka_karol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340768"/>
            <a:ext cx="1362075" cy="1368425"/>
          </a:xfrm>
          <a:prstGeom prst="rect">
            <a:avLst/>
          </a:prstGeom>
          <a:noFill/>
        </p:spPr>
      </p:pic>
      <p:pic>
        <p:nvPicPr>
          <p:cNvPr id="5" name="Picture 1029" descr="siklos-dzsam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340768"/>
            <a:ext cx="1202182" cy="1440309"/>
          </a:xfrm>
          <a:prstGeom prst="rect">
            <a:avLst/>
          </a:prstGeom>
          <a:noFill/>
        </p:spPr>
      </p:pic>
      <p:pic>
        <p:nvPicPr>
          <p:cNvPr id="6" name="Picture 1030" descr="Pécs - Ókeresztény Mauzóleum Ádám Év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340768"/>
            <a:ext cx="1377950" cy="1368425"/>
          </a:xfrm>
          <a:prstGeom prst="rect">
            <a:avLst/>
          </a:prstGeom>
          <a:noFill/>
        </p:spPr>
      </p:pic>
      <p:pic>
        <p:nvPicPr>
          <p:cNvPr id="7" name="Picture 1031" descr="Mohács - Busójárás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1340768"/>
            <a:ext cx="1363663" cy="1381125"/>
          </a:xfrm>
          <a:prstGeom prst="rect">
            <a:avLst/>
          </a:prstGeom>
          <a:noFill/>
        </p:spPr>
      </p:pic>
      <p:pic>
        <p:nvPicPr>
          <p:cNvPr id="8" name="Picture 1032" descr="pecski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2924944"/>
            <a:ext cx="1224409" cy="1482927"/>
          </a:xfrm>
          <a:prstGeom prst="rect">
            <a:avLst/>
          </a:prstGeom>
          <a:noFill/>
        </p:spPr>
      </p:pic>
      <p:pic>
        <p:nvPicPr>
          <p:cNvPr id="9" name="Picture 1033" descr="Nagynyárád - Kékfestő és minta 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2924944"/>
            <a:ext cx="1366838" cy="1439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A Dél-dunántúli kulturális régió</a:t>
            </a:r>
            <a:b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művészeti, tudományos infrastruktúraelemei </a:t>
            </a:r>
            <a: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Világörökség – regionális kulturális erőforrás </a:t>
            </a:r>
          </a:p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Művészeti centrum (művészeti alkotótelepek Villány Siklós, Nagyatád)</a:t>
            </a:r>
          </a:p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Fesztiválok, kulturális turizmus régiója pl.: Mediterrán Őszi, Tavaszi Fesztivál, Festők Városa, Gasztronómiai fesztiválok, örökség-fesztiválok (Busójárás), Szekszárdi Szüreti Napok, Határon Túli Magyarok Fesztiválja,  Filmfesztivál, stb.</a:t>
            </a:r>
          </a:p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POSZT (Pécsi Országos Színházi Találkozó)</a:t>
            </a:r>
          </a:p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Múzeumok, galériák, … </a:t>
            </a:r>
          </a:p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Épített örökség (kastélyok, várak, tájházak, történelmi városcentrumok)</a:t>
            </a:r>
          </a:p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Egyetemek, tudományos műhelyek (Magyar Tudományos Akadémia Területi Bizottsága, MTA Regionális Kutatások Központja )</a:t>
            </a:r>
          </a:p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Konferenciák, szakmai kongresszusok régiója</a:t>
            </a:r>
          </a:p>
          <a:p>
            <a:pPr>
              <a:lnSpc>
                <a:spcPct val="85000"/>
              </a:lnSpc>
              <a:spcAft>
                <a:spcPct val="20000"/>
              </a:spcAft>
              <a:buFont typeface="Wingdings" pitchFamily="2" charset="2"/>
              <a:buChar char="Ø"/>
            </a:pPr>
            <a:r>
              <a:rPr lang="hu-HU" sz="2000" dirty="0" smtClean="0">
                <a:solidFill>
                  <a:schemeClr val="tx1"/>
                </a:solidFill>
              </a:rPr>
              <a:t>Európa Kulturális Fővárosa project létesítményei: Kodály Központ,Tudásközpont, Zsolnay Kulturális Negyed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3"/>
            <a:ext cx="8218488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b="1" dirty="0"/>
              <a:t>A Duna, mint identitás, mint </a:t>
            </a:r>
            <a:r>
              <a:rPr lang="hu-HU" sz="2800" b="1" dirty="0" smtClean="0"/>
              <a:t> </a:t>
            </a:r>
            <a:r>
              <a:rPr lang="hu-HU" sz="2800" b="1" dirty="0"/>
              <a:t>térségi szintű </a:t>
            </a:r>
            <a:r>
              <a:rPr lang="hu-HU" sz="2800" b="1" dirty="0" smtClean="0"/>
              <a:t> erőforrás</a:t>
            </a:r>
            <a:r>
              <a:rPr lang="hu-HU" sz="2800" b="1" dirty="0"/>
              <a:t/>
            </a:r>
            <a:br>
              <a:rPr lang="hu-HU" sz="2800" b="1" dirty="0"/>
            </a:br>
            <a:endParaRPr lang="hu-HU" sz="28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0768"/>
            <a:ext cx="8713788" cy="52568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hu-HU" sz="2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dirty="0" smtClean="0"/>
              <a:t>a </a:t>
            </a:r>
            <a:r>
              <a:rPr lang="hu-HU" sz="2800" dirty="0"/>
              <a:t>dunai népek identitástérképének (</a:t>
            </a:r>
            <a:r>
              <a:rPr lang="hu-HU" sz="2800" dirty="0" err="1"/>
              <a:t>-tükrének</a:t>
            </a:r>
            <a:r>
              <a:rPr lang="hu-HU" sz="2800" dirty="0"/>
              <a:t>) elkészítése, a „Duna-identitás” felerősítése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dirty="0" smtClean="0"/>
              <a:t>a </a:t>
            </a:r>
            <a:r>
              <a:rPr lang="hu-HU" sz="2800" dirty="0"/>
              <a:t>Duna-térség sajátos és különleges kulturális értékeinek átfogó szintű bemutatása, összerendezése, közvetítése (pl. Kék-Duna keringő, mint térségi szignál, kiadványok, művészetek,…)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dirty="0" smtClean="0"/>
              <a:t>a </a:t>
            </a:r>
            <a:r>
              <a:rPr lang="hu-HU" sz="2800" dirty="0"/>
              <a:t>dunai folklór különlegességének (ének, zene, tánc, szokás, tárgyak világa, …) közvetítése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800" dirty="0" smtClean="0"/>
              <a:t>vízi </a:t>
            </a:r>
            <a:r>
              <a:rPr lang="hu-HU" sz="2800" dirty="0"/>
              <a:t>építmények, terek, tájak (pl. folyóparti környezet, kikötők, hajóállomások, bárkák, hajók, …) esztétikai és funkcionális szempontú alakítása </a:t>
            </a:r>
          </a:p>
          <a:p>
            <a:pPr>
              <a:lnSpc>
                <a:spcPct val="80000"/>
              </a:lnSpc>
            </a:pP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24744"/>
          </a:xfrm>
        </p:spPr>
        <p:txBody>
          <a:bodyPr/>
          <a:lstStyle/>
          <a:p>
            <a:pPr algn="ctr"/>
            <a:r>
              <a:rPr lang="hu-HU" b="1" dirty="0" smtClean="0"/>
              <a:t>A Duna Új </a:t>
            </a:r>
            <a:r>
              <a:rPr lang="hu-HU" b="1" dirty="0" err="1" smtClean="0"/>
              <a:t>imázsa</a:t>
            </a:r>
            <a:endParaRPr lang="hu-HU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540032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/>
              <a:t>k</a:t>
            </a:r>
            <a:r>
              <a:rPr lang="hu-HU" sz="2400" dirty="0" smtClean="0"/>
              <a:t>orszerű </a:t>
            </a:r>
            <a:r>
              <a:rPr lang="hu-HU" sz="2400" dirty="0"/>
              <a:t>(modern és hagyománytisztelő), Duna-építészeti stílus megteremtése és összekapcsolása a Duna-táj arculatával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/>
              <a:t>k</a:t>
            </a:r>
            <a:r>
              <a:rPr lang="hu-HU" sz="2400" dirty="0" smtClean="0"/>
              <a:t>orszerű</a:t>
            </a:r>
            <a:r>
              <a:rPr lang="hu-HU" sz="2400" dirty="0"/>
              <a:t>, új kikötők, új hidak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/>
              <a:t>k</a:t>
            </a:r>
            <a:r>
              <a:rPr lang="hu-HU" sz="2400" dirty="0" smtClean="0"/>
              <a:t>orszerű </a:t>
            </a:r>
            <a:r>
              <a:rPr lang="hu-HU" sz="2400" dirty="0"/>
              <a:t>dunai hajók, közlekedési eszközök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/>
              <a:t>f</a:t>
            </a:r>
            <a:r>
              <a:rPr lang="hu-HU" sz="2400" dirty="0" smtClean="0"/>
              <a:t>unkciók </a:t>
            </a:r>
            <a:r>
              <a:rPr lang="hu-HU" sz="2400" dirty="0"/>
              <a:t>újraértelmezése, szerepek kitalálása (pl. nosztalgia kofahajók)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 err="1"/>
              <a:t>víziturizmus</a:t>
            </a:r>
            <a:r>
              <a:rPr lang="hu-HU" sz="2400" dirty="0"/>
              <a:t> új lehetőségeinek felfedezése, alkalmazása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Duna, mint turisztikai termék marketingjének kidolgozása, felhasználása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kulturális turizmus tartalmának felhasználása (pl.  a világörökségi cím elérése, a limes-menti települések szervezett együttműködésének megteremtése)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Duna, mint kulturális útvonal új és újabb térképek közreadásával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hu-HU" sz="2400" dirty="0" smtClean="0"/>
              <a:t>Duna-menti </a:t>
            </a:r>
            <a:r>
              <a:rPr lang="hu-HU" sz="2400" dirty="0"/>
              <a:t>fesztiválok, </a:t>
            </a:r>
            <a:r>
              <a:rPr lang="hu-HU" sz="2400" dirty="0" smtClean="0"/>
              <a:t>karneválok számának és </a:t>
            </a:r>
            <a:r>
              <a:rPr lang="hu-HU" sz="2400" dirty="0"/>
              <a:t>vonzerejének növelése</a:t>
            </a:r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  <a:p>
            <a:pPr>
              <a:lnSpc>
                <a:spcPct val="80000"/>
              </a:lnSpc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052735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b="1" dirty="0"/>
              <a:t>„Határtalan” Duna, mint a nemzetközi kapcsolatok </a:t>
            </a:r>
            <a:r>
              <a:rPr lang="hu-HU" sz="3200" b="1" dirty="0" smtClean="0"/>
              <a:t>közösségi és piaci </a:t>
            </a:r>
            <a:r>
              <a:rPr lang="hu-HU" sz="3200" b="1" dirty="0"/>
              <a:t>hálózata</a:t>
            </a:r>
            <a:r>
              <a:rPr lang="hu-HU" sz="4000" dirty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229600" cy="597614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k</a:t>
            </a:r>
            <a:r>
              <a:rPr lang="hu-HU" sz="2400" dirty="0" smtClean="0"/>
              <a:t>özösségeket </a:t>
            </a:r>
            <a:r>
              <a:rPr lang="hu-HU" sz="2400" dirty="0"/>
              <a:t>újraépítő közösségi háló a közösségek érdekeinek szolgálatában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Duna, mint a megélhetés forrása (kereskedelem, áruszállítás, halászat, gasztronómia, kommunikáció…)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Duna, mint a rekreáció színtere (sport, szórakozás, aktív pihenés…)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n</a:t>
            </a:r>
            <a:r>
              <a:rPr lang="hu-HU" sz="2400" dirty="0" smtClean="0"/>
              <a:t>emzetiségi </a:t>
            </a:r>
            <a:r>
              <a:rPr lang="hu-HU" sz="2400" dirty="0"/>
              <a:t>kulturális értékek és találkozások felfedezése (nemzetiségi </a:t>
            </a:r>
            <a:r>
              <a:rPr lang="hu-HU" sz="2400" dirty="0" err="1"/>
              <a:t>mezorégiók</a:t>
            </a:r>
            <a:r>
              <a:rPr lang="hu-HU" sz="2400" dirty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o</a:t>
            </a:r>
            <a:r>
              <a:rPr lang="hu-HU" sz="2400" dirty="0" smtClean="0"/>
              <a:t>ktatás</a:t>
            </a:r>
            <a:r>
              <a:rPr lang="hu-HU" sz="2400" dirty="0"/>
              <a:t>, képzés, felnőttképzés, (tréning, tapasztalatcsere, know-how,…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t</a:t>
            </a:r>
            <a:r>
              <a:rPr lang="hu-HU" sz="2400" dirty="0" smtClean="0"/>
              <a:t>elepülési </a:t>
            </a:r>
            <a:r>
              <a:rPr lang="hu-HU" sz="2400" dirty="0"/>
              <a:t>szomszédságtól a regionális </a:t>
            </a:r>
            <a:r>
              <a:rPr lang="hu-HU" sz="2400" dirty="0" err="1"/>
              <a:t>színtű</a:t>
            </a:r>
            <a:r>
              <a:rPr lang="hu-HU" sz="2400" dirty="0"/>
              <a:t> összefogásig, hálózatfejlesztésig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s</a:t>
            </a:r>
            <a:r>
              <a:rPr lang="hu-HU" sz="2400" dirty="0" smtClean="0"/>
              <a:t>zolgáltatások </a:t>
            </a:r>
            <a:r>
              <a:rPr lang="hu-HU" sz="2400" dirty="0"/>
              <a:t>és termékek összehangoltsága, cseréje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/>
              <a:t>Duna, mint egységesülő piac („Duna-piac”)</a:t>
            </a:r>
          </a:p>
          <a:p>
            <a:pPr>
              <a:lnSpc>
                <a:spcPct val="90000"/>
              </a:lnSpc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511</TotalTime>
  <Words>966</Words>
  <Application>Microsoft Office PowerPoint</Application>
  <PresentationFormat>Diavetítés a képernyőre (4:3 oldalarány)</PresentationFormat>
  <Paragraphs>121</Paragraphs>
  <Slides>15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Túra</vt:lpstr>
      <vt:lpstr>  Dr. Bokor Béla  egyetemi adjunktus – Pécsi Tudományegyetem, FEEK kuratóriumi elnök – határokon túli magyarságért alapítvány  Települési - térségi identitás </vt:lpstr>
      <vt:lpstr>Kulturális régió </vt:lpstr>
      <vt:lpstr>Identitás a terekben  </vt:lpstr>
      <vt:lpstr>Identitás a terekben </vt:lpstr>
      <vt:lpstr>A Dél-dunántúli régió kulturális rétegei, térszintjei </vt:lpstr>
      <vt:lpstr>A Dél-dunántúli kulturális régió művészeti, tudományos infrastruktúraelemei  </vt:lpstr>
      <vt:lpstr>A Duna, mint identitás, mint  térségi szintű  erőforrás </vt:lpstr>
      <vt:lpstr>A Duna Új imázsa</vt:lpstr>
      <vt:lpstr>„Határtalan” Duna, mint a nemzetközi kapcsolatok közösségi és piaci hálózata </vt:lpstr>
      <vt:lpstr>Műszaki és humán Infrastruktúra  „vízen-vízparton”</vt:lpstr>
      <vt:lpstr>Duna régió, mint az európai régiók közös értéke, élettere</vt:lpstr>
      <vt:lpstr>Regionális tér - identitás</vt:lpstr>
      <vt:lpstr>Régiók közötti kulturális csere és párbeszéd  „nyeresége”</vt:lpstr>
      <vt:lpstr>Lokalitás – regionalitás -globalitás</vt:lpstr>
      <vt:lpstr>   Köszönöm a figyelmet!   bokor.bela@baranyaikultura.hu bokor.bela@feek.pte.hu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Bokor Béla   Települési és térségi identitás</dc:title>
  <dc:creator>Tulajdonos</dc:creator>
  <cp:lastModifiedBy>Tulajdonos</cp:lastModifiedBy>
  <cp:revision>10</cp:revision>
  <dcterms:created xsi:type="dcterms:W3CDTF">2011-11-22T19:50:34Z</dcterms:created>
  <dcterms:modified xsi:type="dcterms:W3CDTF">2011-11-23T22:57:17Z</dcterms:modified>
</cp:coreProperties>
</file>