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9F84A-1235-4C35-AC5A-3DDAB7921435}" type="datetimeFigureOut">
              <a:rPr lang="hu-HU" smtClean="0"/>
              <a:t>2010.11.19.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6C36-0845-4ABF-9FA3-93DC0C62036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K+F területi problémáinak megjelenése a Közép-magyarországi KKV szektorban</a:t>
            </a:r>
            <a:br>
              <a:rPr lang="hu-HU" sz="3200" dirty="0" smtClean="0"/>
            </a:br>
            <a:r>
              <a:rPr lang="hu-HU" sz="3200" dirty="0" smtClean="0"/>
              <a:t>MRTT Vándorgyűlés Debrecen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hu-HU" dirty="0"/>
              <a:t>Borbás László</a:t>
            </a:r>
          </a:p>
          <a:p>
            <a:pPr>
              <a:lnSpc>
                <a:spcPct val="80000"/>
              </a:lnSpc>
              <a:defRPr/>
            </a:pPr>
            <a:r>
              <a:rPr lang="hu-HU" dirty="0"/>
              <a:t>adjunktus</a:t>
            </a:r>
          </a:p>
          <a:p>
            <a:pPr>
              <a:lnSpc>
                <a:spcPct val="80000"/>
              </a:lnSpc>
              <a:defRPr/>
            </a:pPr>
            <a:r>
              <a:rPr lang="hu-HU" dirty="0"/>
              <a:t>Óbudai Egyetem</a:t>
            </a:r>
          </a:p>
          <a:p>
            <a:pPr>
              <a:lnSpc>
                <a:spcPct val="80000"/>
              </a:lnSpc>
              <a:defRPr/>
            </a:pPr>
            <a:r>
              <a:rPr lang="hu-HU" dirty="0"/>
              <a:t>Keleti Károly Gazdasági Kar</a:t>
            </a:r>
          </a:p>
          <a:p>
            <a:pPr>
              <a:lnSpc>
                <a:spcPct val="80000"/>
              </a:lnSpc>
              <a:defRPr/>
            </a:pPr>
            <a:r>
              <a:rPr lang="hu-HU" dirty="0"/>
              <a:t>Szervezési és Vezetési Intézet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57159" y="357168"/>
          <a:ext cx="8501119" cy="6143665"/>
        </p:xfrm>
        <a:graphic>
          <a:graphicData uri="http://schemas.openxmlformats.org/drawingml/2006/table">
            <a:tbl>
              <a:tblPr/>
              <a:tblGrid>
                <a:gridCol w="2939256"/>
                <a:gridCol w="1598151"/>
                <a:gridCol w="149012"/>
                <a:gridCol w="149012"/>
                <a:gridCol w="149012"/>
                <a:gridCol w="149012"/>
                <a:gridCol w="149012"/>
                <a:gridCol w="149012"/>
                <a:gridCol w="149012"/>
                <a:gridCol w="1877548"/>
                <a:gridCol w="521540"/>
                <a:gridCol w="521540"/>
              </a:tblGrid>
              <a:tr h="7202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44. Összességében mennyire elégedettek Önök ezen intézmények hatásával az innovációs folyamatra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92">
                <a:tc gridSpan="10">
                  <a:txBody>
                    <a:bodyPr/>
                    <a:lstStyle/>
                    <a:p>
                      <a:pPr algn="l" fontAlgn="t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Intézmények a régióban, amelyek segítik a termékfejlesztési folyamatot</a:t>
                      </a:r>
                    </a:p>
                  </a:txBody>
                  <a:tcPr marL="8021" marR="8021" marT="80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Egyetemek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5,01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Állami főiskolák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5,16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Állami vagy magán kutatóintézetek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5,20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Régióbeli vevők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4,66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Az Önök iparágához tartozó cégek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4,81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Régióbeli beszállítók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4,70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Kockázati tőketársaságok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5,39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Inkubátorházak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5,64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8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Iparági vagy klaszterszintű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5,07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910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Üzleti tevékenységet segítő központok (angyal)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Elégedett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Értékelhetetlen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5,06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85720" y="285727"/>
          <a:ext cx="8572560" cy="6215106"/>
        </p:xfrm>
        <a:graphic>
          <a:graphicData uri="http://schemas.openxmlformats.org/drawingml/2006/table">
            <a:tbl>
              <a:tblPr/>
              <a:tblGrid>
                <a:gridCol w="2973077"/>
                <a:gridCol w="4544397"/>
                <a:gridCol w="527543"/>
                <a:gridCol w="527543"/>
              </a:tblGrid>
              <a:tr h="12359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45.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Mennyire segítik az alábbi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regióbeli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intézmények a vállalkozókat abban, hogy értékes üzleti kapcsolatokat alakítsanak ki, illetve, hogy használható üzleti tanácsokat kapjanak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5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Egyetemekről kiinduló hálózati szerveződések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1Egyáltalán nem - 2 Kissé - 3 Segítőkész -4 Nagyon - 5kieMelkedően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1574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Egyetemi technológiai transzfer irodák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Egyáltalán nem -  Kissé -  Segítőkész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1,51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5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Regionális ipartestületek, klaszter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Egyáltalán nem -  Kissé -  Segítőkész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2,01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5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Nemzeti kereskedelmi szervezetek, kamarák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Egyáltalán nem -  Kissé -  Segítőkész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2,13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1574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Gazdaságfejlesztési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Egyáltalán nem -  Kissé -  Segítőkész - Nagyon - </a:t>
                      </a:r>
                      <a:r>
                        <a:rPr lang="hu-HU" sz="1200" b="0" i="0" u="none" strike="noStrike" dirty="0" err="1">
                          <a:latin typeface="Times New Roman"/>
                        </a:rPr>
                        <a:t>kieMelkedően</a:t>
                      </a:r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2,22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57158" y="285728"/>
          <a:ext cx="8572559" cy="6286543"/>
        </p:xfrm>
        <a:graphic>
          <a:graphicData uri="http://schemas.openxmlformats.org/drawingml/2006/table">
            <a:tbl>
              <a:tblPr/>
              <a:tblGrid>
                <a:gridCol w="2973076"/>
                <a:gridCol w="4544397"/>
                <a:gridCol w="527543"/>
                <a:gridCol w="527543"/>
              </a:tblGrid>
              <a:tr h="13970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46.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Mennyire segítik a következő régióbeli intézmények a már működő vállalkozásokat a növekedésüket előmozdító kapcsolatépítésben és információ szerzésben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19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Egyetemekről kiinduló hálózati szerveződések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1Semennyire - 2Kissé - 3sEgítőkész - 4Nagyon - 5Kiemelkedően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1,57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97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Egyetemi technológiai transzfer irodák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Semennyire - Kissé - sEgítőkész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1,48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19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Regionális ipartestületek, klaszter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Semennyire - Kissé - sEgítőkész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1,78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19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Nemzeti kereskedelmi szervezetek, kamarák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Semennyire - Kissé - </a:t>
                      </a:r>
                      <a:r>
                        <a:rPr lang="hu-HU" sz="1200" b="0" i="0" u="none" strike="noStrike" dirty="0" err="1">
                          <a:latin typeface="Times New Roman"/>
                        </a:rPr>
                        <a:t>sEgítőkész</a:t>
                      </a:r>
                      <a:r>
                        <a:rPr lang="hu-HU" sz="1200" b="0" i="0" u="none" strike="noStrike" dirty="0">
                          <a:latin typeface="Times New Roman"/>
                        </a:rPr>
                        <a:t>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2,06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97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Gazdaságfejlesztési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Semennyire - Kissé - </a:t>
                      </a:r>
                      <a:r>
                        <a:rPr lang="hu-HU" sz="1200" b="0" i="0" u="none" strike="noStrike" dirty="0" err="1">
                          <a:latin typeface="Times New Roman"/>
                        </a:rPr>
                        <a:t>sEgítőkész</a:t>
                      </a:r>
                      <a:r>
                        <a:rPr lang="hu-HU" sz="1200" b="0" i="0" u="none" strike="noStrike" dirty="0">
                          <a:latin typeface="Times New Roman"/>
                        </a:rPr>
                        <a:t> - Nagyon - Kiemelkedően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2,15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57159" y="285729"/>
          <a:ext cx="8572557" cy="6286542"/>
        </p:xfrm>
        <a:graphic>
          <a:graphicData uri="http://schemas.openxmlformats.org/drawingml/2006/table">
            <a:tbl>
              <a:tblPr/>
              <a:tblGrid>
                <a:gridCol w="2963956"/>
                <a:gridCol w="1611581"/>
                <a:gridCol w="150264"/>
                <a:gridCol w="150264"/>
                <a:gridCol w="150264"/>
                <a:gridCol w="150264"/>
                <a:gridCol w="150264"/>
                <a:gridCol w="150264"/>
                <a:gridCol w="150264"/>
                <a:gridCol w="1893326"/>
                <a:gridCol w="525923"/>
                <a:gridCol w="525923"/>
              </a:tblGrid>
              <a:tr h="1594413">
                <a:tc gridSpan="10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III. Gazdasági és üzleti kérdésekre vonatkozó </a:t>
                      </a:r>
                      <a:r>
                        <a:rPr lang="hu-H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attitüdök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4885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53. A cégek közti erőteljes helyi verseny elősegíti az innovációt.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nem értek egyet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egyetértek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4,82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85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Mely állítások jellemzőek a klaszterben résztvevő cégekre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Általában a klaszterben résztvevő cégek…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441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65….innovációs tevékenysége nem különbözik a klaszteren kívüliekétől.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értek egyet         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egyetértek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3,58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4" y="214291"/>
          <a:ext cx="8929713" cy="6429418"/>
        </p:xfrm>
        <a:graphic>
          <a:graphicData uri="http://schemas.openxmlformats.org/drawingml/2006/table">
            <a:tbl>
              <a:tblPr/>
              <a:tblGrid>
                <a:gridCol w="3087443"/>
                <a:gridCol w="1678724"/>
                <a:gridCol w="156524"/>
                <a:gridCol w="156524"/>
                <a:gridCol w="156524"/>
                <a:gridCol w="156524"/>
                <a:gridCol w="156524"/>
                <a:gridCol w="156524"/>
                <a:gridCol w="156524"/>
                <a:gridCol w="1972208"/>
                <a:gridCol w="547835"/>
                <a:gridCol w="547835"/>
              </a:tblGrid>
              <a:tr h="1630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Elhelyezkedés és innováció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37609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67. Mennyire befolyásolja előnyösen az Önök innovációs képességét cégük (telephelyük) földrajzi elhelyezkedése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latin typeface="Times New Roman"/>
                        </a:rPr>
                        <a:t>Egyáltalán nem - Kissé - eLőnyös - Nagyon - Rendkívül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3,06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67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68. A következő 5 évben mennyire befolyásolja előnyösen az Önök innovációs képességét cégük(telephelyük) földrajzi elhelyezkedése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latin typeface="Times New Roman"/>
                        </a:rPr>
                        <a:t>1 Egyáltalán nem - 2 Kissé - 3eLőnyös - 4 Nagyon - 5 Rendkívül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2,94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85720" y="214289"/>
          <a:ext cx="8643998" cy="6286544"/>
        </p:xfrm>
        <a:graphic>
          <a:graphicData uri="http://schemas.openxmlformats.org/drawingml/2006/table">
            <a:tbl>
              <a:tblPr/>
              <a:tblGrid>
                <a:gridCol w="8077178"/>
                <a:gridCol w="566820"/>
              </a:tblGrid>
              <a:tr h="156016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 Most melyik az a három legfontosabb ok, ami miatt az Önök cége a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Közép-mo-i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régióban tevékenykedik?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6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regionális K+F központok közelsége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  <a:endParaRPr lang="hu-H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6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72. A következő öt évben melyik 5 legfőbb akadályát látja, hogy cége a régióban növekedjen?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605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regionális K+F központok közelsége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27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85720" y="1000108"/>
          <a:ext cx="8858281" cy="5429287"/>
        </p:xfrm>
        <a:graphic>
          <a:graphicData uri="http://schemas.openxmlformats.org/drawingml/2006/table">
            <a:tbl>
              <a:tblPr/>
              <a:tblGrid>
                <a:gridCol w="3072168"/>
                <a:gridCol w="4695861"/>
                <a:gridCol w="545126"/>
                <a:gridCol w="545126"/>
              </a:tblGrid>
              <a:tr h="12419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Times New Roman"/>
                        </a:rPr>
                        <a:t>V. Kormányzati prioritások a következő 5 évre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0976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85. Kormányzati támogatás speciális kutatóintézetek, laboratóriumok alapításához.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latin typeface="Times New Roman"/>
                        </a:rPr>
                        <a:t>Egyáltalán nem - Kissé - Fontos - Nagyon - Rendkívül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2,40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50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86. Kormányzati szervek, az ipar és az egyetemek partnerségének katalizálása.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latin typeface="Times New Roman"/>
                        </a:rPr>
                        <a:t>Egyáltalán nem - Kissé - Fontos - Nagyon - Rendkívül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2,42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102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88. Egyetemi kutatások támogatásának növelése.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latin typeface="Times New Roman"/>
                        </a:rPr>
                        <a:t>Egyáltalán nem - Kissé - Fontos - Nagyon - Rendkívül 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2,41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14282" y="285728"/>
          <a:ext cx="7902209" cy="6286544"/>
        </p:xfrm>
        <a:graphic>
          <a:graphicData uri="http://schemas.openxmlformats.org/drawingml/2006/table">
            <a:tbl>
              <a:tblPr/>
              <a:tblGrid>
                <a:gridCol w="3220833"/>
                <a:gridCol w="4109872"/>
                <a:gridCol w="571504"/>
              </a:tblGrid>
              <a:tr h="6985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125. Iparági versenytársaikhoz viszonyítva hogyan jellemezhetők az Önök K+F-re fordított kiadásai ?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757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Sokkal kevesebbet költünk(%-ban)                   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26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50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Kicsit kevesebbet költünk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18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62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Kb. ugyanannyit költünk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51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50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Kicsit többet költünk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13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50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Sokkal többet költünk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50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 tudom/nem értelmezhető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87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286000" y="296733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3600" dirty="0" smtClean="0"/>
              <a:t>Felmérés a </a:t>
            </a:r>
            <a:r>
              <a:rPr lang="hu-HU" sz="3600" dirty="0" err="1" smtClean="0"/>
              <a:t>Porter</a:t>
            </a:r>
            <a:r>
              <a:rPr lang="hu-HU" sz="3600" dirty="0" smtClean="0"/>
              <a:t> féle</a:t>
            </a:r>
            <a:br>
              <a:rPr lang="hu-HU" sz="3600" dirty="0" smtClean="0"/>
            </a:br>
            <a:r>
              <a:rPr lang="hu-HU" sz="3600" dirty="0" smtClean="0"/>
              <a:t>regionális versenyképességi kérdőív segítségével</a:t>
            </a:r>
          </a:p>
          <a:p>
            <a:r>
              <a:rPr lang="hu-HU" sz="3600" dirty="0" smtClean="0"/>
              <a:t>N= 203</a:t>
            </a:r>
            <a:endParaRPr lang="hu-H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" y="0"/>
          <a:ext cx="9143997" cy="6429422"/>
        </p:xfrm>
        <a:graphic>
          <a:graphicData uri="http://schemas.openxmlformats.org/drawingml/2006/table">
            <a:tbl>
              <a:tblPr/>
              <a:tblGrid>
                <a:gridCol w="3368167"/>
                <a:gridCol w="1831361"/>
                <a:gridCol w="170756"/>
                <a:gridCol w="170756"/>
                <a:gridCol w="170756"/>
                <a:gridCol w="170756"/>
                <a:gridCol w="170756"/>
                <a:gridCol w="170756"/>
                <a:gridCol w="170756"/>
                <a:gridCol w="2151529"/>
                <a:gridCol w="597648"/>
              </a:tblGrid>
              <a:tr h="1428760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 Az alapkutatást végző intézmények az Ön régiójában…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Ritkán transzferálnak tudást az Ön iparágába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Gyakran transzferálnak tudást az Ön iparágába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3,29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2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  A kommunikációs infrastruktúra(beleértve az Internethez való hozzáférést) az Ön régiójában…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Az Önök üzleti igényeit nem elégíti ki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Az Önök üzleti igényeit teljesen kielégíti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6,14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  Képzett tudósok és mérnökök az Önök régiójában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Hiányoznak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Bőségesen rendelkezésre állnak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4,78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  A régióban rendelkezésre álló képzett munkaerő állomány…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Túl szűkös, akadályozza cégük növekedését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Elegendő cégük növekedési szükségleteihez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5,19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571472" y="714355"/>
          <a:ext cx="7858183" cy="4786346"/>
        </p:xfrm>
        <a:graphic>
          <a:graphicData uri="http://schemas.openxmlformats.org/drawingml/2006/table">
            <a:tbl>
              <a:tblPr/>
              <a:tblGrid>
                <a:gridCol w="2913872"/>
                <a:gridCol w="1567709"/>
                <a:gridCol w="146173"/>
                <a:gridCol w="146173"/>
                <a:gridCol w="146173"/>
                <a:gridCol w="146173"/>
                <a:gridCol w="146173"/>
                <a:gridCol w="146173"/>
                <a:gridCol w="146173"/>
                <a:gridCol w="1841784"/>
                <a:gridCol w="511607"/>
              </a:tblGrid>
              <a:tr h="118785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hu-HU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</a:t>
                      </a:r>
                      <a:r>
                        <a:rPr lang="hu-HU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befektetésekre</a:t>
                      </a:r>
                      <a:r>
                        <a:rPr lang="hu-HU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és a versenyre vonatkozó szabályok és ösztönzők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hu-H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18. A K+F-be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való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befektetést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Az állami és helyi adók és ösztönzők gátolják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Az állami és helyi adók ösztönzik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2,87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  A központi kormányzat és a helyi önkormányzat segítsége a K+F-be való befektetés tekintetében(pl. inkubátorházak létrehozása, konzorciumok létrehozása stb.)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Gyenge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Erős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2,77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714349" y="500042"/>
          <a:ext cx="8230579" cy="5500725"/>
        </p:xfrm>
        <a:graphic>
          <a:graphicData uri="http://schemas.openxmlformats.org/drawingml/2006/table">
            <a:tbl>
              <a:tblPr/>
              <a:tblGrid>
                <a:gridCol w="3357193"/>
                <a:gridCol w="1545223"/>
                <a:gridCol w="144075"/>
                <a:gridCol w="144075"/>
                <a:gridCol w="144075"/>
                <a:gridCol w="144075"/>
                <a:gridCol w="144075"/>
                <a:gridCol w="144075"/>
                <a:gridCol w="144075"/>
                <a:gridCol w="1815368"/>
                <a:gridCol w="504270"/>
              </a:tblGrid>
              <a:tr h="183357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hu-HU" sz="16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Kapcsolódó és támogató iparágak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83357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hu-HU" sz="16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Klaszterek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83357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28.  A cégek és szervezetek közötti kapcsolatok az Önök klaszterében…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Kevéssé segítik az Önök K+F erőfeszítéseit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Nagyon fontosak az Önök K+F erőfeszítéseihez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3,44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571472" y="357168"/>
          <a:ext cx="8215370" cy="5857915"/>
        </p:xfrm>
        <a:graphic>
          <a:graphicData uri="http://schemas.openxmlformats.org/drawingml/2006/table">
            <a:tbl>
              <a:tblPr/>
              <a:tblGrid>
                <a:gridCol w="3036030"/>
                <a:gridCol w="4640627"/>
                <a:gridCol w="538713"/>
              </a:tblGrid>
              <a:tr h="9994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36./a  Figyelembe véve az üzleti környezet összes elemét, amelyet eddig végiggondolt, melyik 5 tényezőnek van a legnagyobb pozitív szerepe az Önök üzleti sikerében ?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692">
                <a:tc>
                  <a:txBody>
                    <a:bodyPr/>
                    <a:lstStyle/>
                    <a:p>
                      <a:pPr algn="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Kutatáshoz szükséges speciális feltételek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13/1</a:t>
                      </a:r>
                      <a:endParaRPr lang="hu-H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692">
                <a:tc>
                  <a:txBody>
                    <a:bodyPr/>
                    <a:lstStyle/>
                    <a:p>
                      <a:pPr algn="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latin typeface="Times New Roman"/>
                        </a:rPr>
                        <a:t>Képzett tudósok és mérnökök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41/6</a:t>
                      </a:r>
                      <a:endParaRPr lang="hu-H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692">
                <a:tc>
                  <a:txBody>
                    <a:bodyPr/>
                    <a:lstStyle/>
                    <a:p>
                      <a:pPr algn="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latin typeface="Times New Roman"/>
                        </a:rPr>
                        <a:t>Tudástranszfer a kutatóintézetekből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9/0</a:t>
                      </a:r>
                      <a:endParaRPr lang="hu-H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692">
                <a:tc>
                  <a:txBody>
                    <a:bodyPr/>
                    <a:lstStyle/>
                    <a:p>
                      <a:pPr algn="r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latin typeface="Times New Roman"/>
                        </a:rPr>
                        <a:t>A K+F-be való beruházásokhoz kapcsolódó állami és regionális adó és más kedvezmények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13/1</a:t>
                      </a:r>
                      <a:endParaRPr lang="hu-H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692">
                <a:tc>
                  <a:txBody>
                    <a:bodyPr/>
                    <a:lstStyle/>
                    <a:p>
                      <a:pPr algn="r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latin typeface="Times New Roman"/>
                        </a:rPr>
                        <a:t>K+F erőfeszítésekben való részvétel a regionális szervezetekkel együtt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11/0</a:t>
                      </a:r>
                      <a:endParaRPr lang="hu-H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57158" y="357164"/>
          <a:ext cx="8429685" cy="6080966"/>
        </p:xfrm>
        <a:graphic>
          <a:graphicData uri="http://schemas.openxmlformats.org/drawingml/2006/table">
            <a:tbl>
              <a:tblPr/>
              <a:tblGrid>
                <a:gridCol w="2923525"/>
                <a:gridCol w="1589598"/>
                <a:gridCol w="2879060"/>
                <a:gridCol w="518751"/>
                <a:gridCol w="518751"/>
              </a:tblGrid>
              <a:tr h="452187">
                <a:tc gridSpan="3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Regionális partnerek az innovációban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09816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latin typeface="Times New Roman"/>
                        </a:rPr>
                        <a:t>38. Innovációs lépés: </a:t>
                      </a:r>
                      <a:r>
                        <a:rPr lang="hu-HU" sz="1400" b="1" i="0" u="none" strike="noStrike" dirty="0">
                          <a:latin typeface="Times New Roman"/>
                        </a:rPr>
                        <a:t>Ötletgyártás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Intézmények a régióban, amelyek segítik a termékfejlesztési folyamatot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Milyen gyakran kap segítséget az Önök cége az adott intézménytől az ötletgyártáshoz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34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Piaci lehetőségek felfedezése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Egyetemek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1soha -2 néha - 3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34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Állami főiskolák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49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Állami vagy magán kutatóintézetek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34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Régióbeli vevők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2,25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49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Új ötletek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Az Önök iparágához tartozó cégek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2,03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34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Régióbeli beszállítók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1,88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49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Alapkutatás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Kockázati tőketársaságok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34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Inkubátorházak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1,08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062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Iparági vagy klaszterszintű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1,53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062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Üzleti tevékenységet segítő központok(angyalok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1,40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49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Más intézmények,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1,69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18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39.Az ötletgyártás hány %-ban történik kizárólag cégen belül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1. 0-25%, 2. 25-50%, 3. 50-75%, 4. 75-100%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3,09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428596" y="357168"/>
          <a:ext cx="8501121" cy="6215103"/>
        </p:xfrm>
        <a:graphic>
          <a:graphicData uri="http://schemas.openxmlformats.org/drawingml/2006/table">
            <a:tbl>
              <a:tblPr/>
              <a:tblGrid>
                <a:gridCol w="2948300"/>
                <a:gridCol w="1603069"/>
                <a:gridCol w="2903458"/>
                <a:gridCol w="523147"/>
                <a:gridCol w="523147"/>
              </a:tblGrid>
              <a:tr h="120612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latin typeface="Times New Roman"/>
                        </a:rPr>
                        <a:t>40. Innovációs lépés: </a:t>
                      </a:r>
                      <a:r>
                        <a:rPr lang="hu-HU" sz="1400" b="1" i="0" u="none" strike="noStrike" dirty="0">
                          <a:latin typeface="Times New Roman"/>
                        </a:rPr>
                        <a:t>Ötlet fejlesztés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Intézmények a régióban, amelyek segítik a termékfejlesztési folyamatot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Milyen gyakran kap segítséget az Önök cége az adott intézménytől az ötletgyártáshoz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Koncepció kidolgozása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Egyetemek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1 soha -1  néha - 3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Állami főiskolák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261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Állami vagy magán kutatóintézetek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Régióbeli vevők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1,88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261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Modell kidolgozása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Az Önök iparágához tartozó cégek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1,84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Régióbeli beszállítók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1,71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261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Piaci tesztelés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Kockázati tőketársaságok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985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Inkubátorházak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1,08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9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Iparági vagy klaszterszintű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1,42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29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Üzleti tevékenységet segítő központok(angyalok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261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Más intézmények,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1,55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45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41.Az ötlet fejlesztés hány %-ban történik kizárólag cégen belül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1. 0-25%, 2. 25-50%, 3. 50-75%, 4. 75-100%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3,13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57158" y="357168"/>
          <a:ext cx="8501122" cy="6143665"/>
        </p:xfrm>
        <a:graphic>
          <a:graphicData uri="http://schemas.openxmlformats.org/drawingml/2006/table">
            <a:tbl>
              <a:tblPr/>
              <a:tblGrid>
                <a:gridCol w="2948300"/>
                <a:gridCol w="1603069"/>
                <a:gridCol w="2903459"/>
                <a:gridCol w="523147"/>
                <a:gridCol w="523147"/>
              </a:tblGrid>
              <a:tr h="104233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latin typeface="Times New Roman"/>
                        </a:rPr>
                        <a:t>42. Innovációs lépés: </a:t>
                      </a:r>
                      <a:r>
                        <a:rPr lang="hu-HU" sz="1400" b="1" i="0" u="none" strike="noStrike" dirty="0">
                          <a:latin typeface="Times New Roman"/>
                        </a:rPr>
                        <a:t>Üzleti hasznosítás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Intézmények a régióban, amelyek segítik a termékfejlesztési folyamatot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latin typeface="Times New Roman"/>
                        </a:rPr>
                        <a:t>Milyen gyakran kap segítséget az Önök cége az adott intézménytől az ötletgyártáshoz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3872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0" u="none" strike="noStrike" dirty="0">
                          <a:latin typeface="Times New Roman"/>
                        </a:rPr>
                        <a:t>Értékesítés ösztönzés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Egyetemek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1 soha - 2 néha - 3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1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Állami főiskolák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73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Állami vagy magán kutatóintézetek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1,28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1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Régióbeli vevők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2,03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73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Marketing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Az Önök iparágához tartozó cégek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1,91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1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Régióbeli beszállítók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1,83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73"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Elosztás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Kockázati tőketársaságok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1,16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1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Inkubátorházak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1,07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87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Iparági vagy klaszterszintű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1,39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878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Üzleti tevékenységet segítő központok(angyalok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73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Más intézmények, szervezetek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soha - néha - gyakran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93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43. Az üzleti hasznosítás hány %-ban történik kizárólag cégen belül ?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latin typeface="Times New Roman"/>
                        </a:rPr>
                        <a:t>1. 0-25%, 2. 25-50%, 3. 50-75%, 4. 75-100%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latin typeface="Times New Roman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3,20</a:t>
                      </a: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1356</Words>
  <Application>Microsoft Office PowerPoint</Application>
  <PresentationFormat>Diavetítés a képernyőre (4:3 oldalarány)</PresentationFormat>
  <Paragraphs>450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A K+F területi problémáinak megjelenése a Közép-magyarországi KKV szektorban MRTT Vándorgyűlés Debrecen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K+F területi problémáinak megjelenése a Közép-magyarországi KKV szektorban MRTT Vándorgyűlés Debrecen</dc:title>
  <dc:creator>Borbás </dc:creator>
  <cp:lastModifiedBy>Borbás </cp:lastModifiedBy>
  <cp:revision>17</cp:revision>
  <dcterms:created xsi:type="dcterms:W3CDTF">2010-11-19T03:55:25Z</dcterms:created>
  <dcterms:modified xsi:type="dcterms:W3CDTF">2010-11-19T06:44:07Z</dcterms:modified>
</cp:coreProperties>
</file>